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98" d="100"/>
          <a:sy n="98" d="100"/>
        </p:scale>
        <p:origin x="7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 descr="e224f913-e4f7-4469-8dbe-2877e20cece4"/>
          <p:cNvGrpSpPr/>
          <p:nvPr/>
        </p:nvGrpSpPr>
        <p:grpSpPr>
          <a:xfrm>
            <a:off x="539750" y="0"/>
            <a:ext cx="11112500" cy="6858000"/>
            <a:chOff x="539750" y="0"/>
            <a:chExt cx="11112500" cy="6858000"/>
          </a:xfrm>
        </p:grpSpPr>
        <p:grpSp>
          <p:nvGrpSpPr>
            <p:cNvPr id="47" name="组合 46" descr="f8b1b152-69ae-41f1-94d1-431653f5452d"/>
            <p:cNvGrpSpPr/>
            <p:nvPr/>
          </p:nvGrpSpPr>
          <p:grpSpPr>
            <a:xfrm>
              <a:off x="539750" y="0"/>
              <a:ext cx="11112500" cy="6858000"/>
              <a:chOff x="533400" y="0"/>
              <a:chExt cx="11112500" cy="6858000"/>
            </a:xfrm>
          </p:grpSpPr>
          <p:cxnSp>
            <p:nvCxnSpPr>
              <p:cNvPr id="36" name="直接连接符 35" descr="a6c1fc00-1f8a-4c69-8f22-cf876a10205f"/>
              <p:cNvCxnSpPr/>
              <p:nvPr/>
            </p:nvCxnSpPr>
            <p:spPr>
              <a:xfrm>
                <a:off x="53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 descr="007b62d8-ecb9-4a65-b7ae-9708f5b20f5e"/>
              <p:cNvCxnSpPr/>
              <p:nvPr/>
            </p:nvCxnSpPr>
            <p:spPr>
              <a:xfrm>
                <a:off x="164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 descr="f1a9f8b8-f7fb-456e-b62b-5af5e19ab174"/>
              <p:cNvCxnSpPr/>
              <p:nvPr/>
            </p:nvCxnSpPr>
            <p:spPr>
              <a:xfrm>
                <a:off x="275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 descr="9a2f4f2e-b485-436e-972c-0ffd4010af86"/>
              <p:cNvCxnSpPr/>
              <p:nvPr/>
            </p:nvCxnSpPr>
            <p:spPr>
              <a:xfrm>
                <a:off x="3867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 descr="66a6d413-acbf-4265-93e0-536bd1df6fd2"/>
              <p:cNvCxnSpPr/>
              <p:nvPr/>
            </p:nvCxnSpPr>
            <p:spPr>
              <a:xfrm>
                <a:off x="4978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 descr="26f480ea-0f61-48cf-bb5e-09a70b68905f"/>
              <p:cNvCxnSpPr/>
              <p:nvPr/>
            </p:nvCxnSpPr>
            <p:spPr>
              <a:xfrm>
                <a:off x="6089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 descr="d140ca74-3384-4352-bcae-309ace523d33"/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 descr="8b3087a1-7002-4fbb-977f-6677f77e0ed6"/>
              <p:cNvCxnSpPr/>
              <p:nvPr/>
            </p:nvCxnSpPr>
            <p:spPr>
              <a:xfrm>
                <a:off x="8312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 descr="80ad2e22-0027-4b82-94dd-92e0445522bb"/>
              <p:cNvCxnSpPr/>
              <p:nvPr/>
            </p:nvCxnSpPr>
            <p:spPr>
              <a:xfrm>
                <a:off x="942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 descr="da496c9b-2343-4ddf-b9b2-4d982d81b282"/>
              <p:cNvCxnSpPr/>
              <p:nvPr/>
            </p:nvCxnSpPr>
            <p:spPr>
              <a:xfrm>
                <a:off x="1053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 descr="755f0ce8-d4dc-45d2-a6c7-53cbd11cf508"/>
              <p:cNvCxnSpPr/>
              <p:nvPr/>
            </p:nvCxnSpPr>
            <p:spPr>
              <a:xfrm>
                <a:off x="1164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 descr="193a7d78-b6f6-4b08-b988-470cf7775804"/>
            <p:cNvGrpSpPr/>
            <p:nvPr/>
          </p:nvGrpSpPr>
          <p:grpSpPr>
            <a:xfrm>
              <a:off x="801922" y="416089"/>
              <a:ext cx="10575456" cy="280822"/>
              <a:chOff x="801922" y="416089"/>
              <a:chExt cx="10575456" cy="280822"/>
            </a:xfrm>
          </p:grpSpPr>
          <p:grpSp>
            <p:nvGrpSpPr>
              <p:cNvPr id="30" name="组合 29" descr="f121eb3e-c35b-4822-b332-e14e232de8ba"/>
              <p:cNvGrpSpPr/>
              <p:nvPr/>
            </p:nvGrpSpPr>
            <p:grpSpPr>
              <a:xfrm>
                <a:off x="4268372" y="502500"/>
                <a:ext cx="3198501" cy="108000"/>
                <a:chOff x="4268372" y="502500"/>
                <a:chExt cx="3198501" cy="108000"/>
              </a:xfrm>
            </p:grpSpPr>
            <p:grpSp>
              <p:nvGrpSpPr>
                <p:cNvPr id="26" name="组合 25" descr="25516b2d-d748-476a-b5ea-6a1d50e8f3dc"/>
                <p:cNvGrpSpPr/>
                <p:nvPr/>
              </p:nvGrpSpPr>
              <p:grpSpPr>
                <a:xfrm>
                  <a:off x="4268372" y="502500"/>
                  <a:ext cx="446393" cy="108000"/>
                  <a:chOff x="4268372" y="502500"/>
                  <a:chExt cx="446393" cy="108000"/>
                </a:xfrm>
              </p:grpSpPr>
              <p:sp>
                <p:nvSpPr>
                  <p:cNvPr id="8" name="椭圆 7" descr="479b1d74-11b5-405f-bf12-78cac0b27484"/>
                  <p:cNvSpPr/>
                  <p:nvPr/>
                </p:nvSpPr>
                <p:spPr>
                  <a:xfrm>
                    <a:off x="4268372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椭圆 9" descr="35659219-d520-4020-aa13-a0eeb63a3297"/>
                  <p:cNvSpPr/>
                  <p:nvPr/>
                </p:nvSpPr>
                <p:spPr>
                  <a:xfrm>
                    <a:off x="4437568" y="502500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1" name="椭圆 10" descr="6bca74cf-26ff-44a8-a8a1-a9a369cabb5e"/>
                  <p:cNvSpPr/>
                  <p:nvPr/>
                </p:nvSpPr>
                <p:spPr>
                  <a:xfrm>
                    <a:off x="4606765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4" name="直接连接符 13" descr="40320142-110c-4bcc-a399-337afa85c258"/>
                <p:cNvCxnSpPr>
                  <a:cxnSpLocks/>
                </p:cNvCxnSpPr>
                <p:nvPr/>
              </p:nvCxnSpPr>
              <p:spPr>
                <a:xfrm>
                  <a:off x="4956249" y="556500"/>
                  <a:ext cx="182274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组合 26" descr="4b18aec8-16d9-408a-ab47-1af09b382f2a"/>
                <p:cNvGrpSpPr/>
                <p:nvPr/>
              </p:nvGrpSpPr>
              <p:grpSpPr>
                <a:xfrm>
                  <a:off x="7020480" y="502500"/>
                  <a:ext cx="446393" cy="108000"/>
                  <a:chOff x="7020480" y="502500"/>
                  <a:chExt cx="446393" cy="108000"/>
                </a:xfrm>
              </p:grpSpPr>
              <p:sp>
                <p:nvSpPr>
                  <p:cNvPr id="16" name="椭圆 15" descr="a9013813-0a80-4281-b927-d19111320a1c"/>
                  <p:cNvSpPr/>
                  <p:nvPr/>
                </p:nvSpPr>
                <p:spPr>
                  <a:xfrm>
                    <a:off x="7020480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椭圆 16" descr="97bc7e62-878f-4ddc-b23f-eb5cc8b426cb"/>
                  <p:cNvSpPr/>
                  <p:nvPr/>
                </p:nvSpPr>
                <p:spPr>
                  <a:xfrm>
                    <a:off x="7189676" y="502500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8" name="椭圆 17" descr="12886dcc-eec6-412c-aa5a-558ca7d11921"/>
                  <p:cNvSpPr/>
                  <p:nvPr/>
                </p:nvSpPr>
                <p:spPr>
                  <a:xfrm>
                    <a:off x="7358873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31" name="组合 30" descr="e6a3a7f2-5e55-4e0d-ad0a-398c564f5739"/>
              <p:cNvGrpSpPr/>
              <p:nvPr/>
            </p:nvGrpSpPr>
            <p:grpSpPr>
              <a:xfrm>
                <a:off x="801922" y="502359"/>
                <a:ext cx="324000" cy="108283"/>
                <a:chOff x="801922" y="502359"/>
                <a:chExt cx="324000" cy="108283"/>
              </a:xfrm>
            </p:grpSpPr>
            <p:cxnSp>
              <p:nvCxnSpPr>
                <p:cNvPr id="19" name="直接连接符 18" descr="0d39fc06-f47c-4484-999f-b0e481e36d2b"/>
                <p:cNvCxnSpPr>
                  <a:cxnSpLocks/>
                </p:cNvCxnSpPr>
                <p:nvPr/>
              </p:nvCxnSpPr>
              <p:spPr>
                <a:xfrm flipH="1">
                  <a:off x="801922" y="502359"/>
                  <a:ext cx="324000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 descr="b467c12b-4f04-420b-af22-fde4039246e0"/>
                <p:cNvCxnSpPr>
                  <a:cxnSpLocks/>
                </p:cNvCxnSpPr>
                <p:nvPr/>
              </p:nvCxnSpPr>
              <p:spPr>
                <a:xfrm flipH="1">
                  <a:off x="801922" y="610642"/>
                  <a:ext cx="180000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组合 23" descr="90d8afcd-83cb-4f74-91ed-bc817bcbbaa3"/>
              <p:cNvGrpSpPr/>
              <p:nvPr/>
            </p:nvGrpSpPr>
            <p:grpSpPr>
              <a:xfrm>
                <a:off x="10546080" y="416089"/>
                <a:ext cx="831298" cy="280822"/>
                <a:chOff x="10546080" y="416089"/>
                <a:chExt cx="831298" cy="280822"/>
              </a:xfrm>
            </p:grpSpPr>
            <p:sp>
              <p:nvSpPr>
                <p:cNvPr id="21" name="矩形: 圆角 20" descr="bb3689de-f15c-49f7-a83b-28a2df51d10e"/>
                <p:cNvSpPr/>
                <p:nvPr/>
              </p:nvSpPr>
              <p:spPr>
                <a:xfrm>
                  <a:off x="10546080" y="416089"/>
                  <a:ext cx="831298" cy="280822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0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3" name="直接箭头连接符 22" descr="9a9ef89d-bb18-44e1-8184-e9a6dbccf807"/>
                <p:cNvCxnSpPr>
                  <a:cxnSpLocks/>
                </p:cNvCxnSpPr>
                <p:nvPr/>
              </p:nvCxnSpPr>
              <p:spPr>
                <a:xfrm flipH="1">
                  <a:off x="10687409" y="556500"/>
                  <a:ext cx="54864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组合 49" descr="c6cbaafd-8161-4889-8378-6d1ddc4076e1"/>
            <p:cNvGrpSpPr/>
            <p:nvPr/>
          </p:nvGrpSpPr>
          <p:grpSpPr>
            <a:xfrm>
              <a:off x="774392" y="4911637"/>
              <a:ext cx="235566" cy="235566"/>
              <a:chOff x="5081504" y="-1469053"/>
              <a:chExt cx="397490" cy="397490"/>
            </a:xfrm>
          </p:grpSpPr>
          <p:sp>
            <p:nvSpPr>
              <p:cNvPr id="48" name="椭圆 47" descr="9d82fddd-a42c-4352-86ca-377cf4320c9c"/>
              <p:cNvSpPr/>
              <p:nvPr/>
            </p:nvSpPr>
            <p:spPr>
              <a:xfrm>
                <a:off x="5081504" y="-1469053"/>
                <a:ext cx="397490" cy="397490"/>
              </a:xfrm>
              <a:prstGeom prst="ellipse">
                <a:avLst/>
              </a:prstGeom>
              <a:solidFill>
                <a:schemeClr val="accent1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49" name="等腰三角形 48" descr="6ac12aca-38b9-4fde-8943-cd82e214a5a0"/>
              <p:cNvSpPr/>
              <p:nvPr/>
            </p:nvSpPr>
            <p:spPr>
              <a:xfrm rot="5400000">
                <a:off x="5211193" y="-1329839"/>
                <a:ext cx="138113" cy="119063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 descr="6984439c-eadf-4e38-9cb9-e611dbab43bc"/>
            <p:cNvGrpSpPr/>
            <p:nvPr/>
          </p:nvGrpSpPr>
          <p:grpSpPr>
            <a:xfrm>
              <a:off x="774392" y="5228787"/>
              <a:ext cx="235566" cy="235566"/>
              <a:chOff x="5081504" y="-1469053"/>
              <a:chExt cx="397490" cy="397490"/>
            </a:xfrm>
          </p:grpSpPr>
          <p:sp>
            <p:nvSpPr>
              <p:cNvPr id="52" name="椭圆 51" descr="08e11a91-b904-4bef-b6ee-3fe06ad6c5cd"/>
              <p:cNvSpPr/>
              <p:nvPr/>
            </p:nvSpPr>
            <p:spPr>
              <a:xfrm>
                <a:off x="5081504" y="-1469053"/>
                <a:ext cx="397490" cy="397490"/>
              </a:xfrm>
              <a:prstGeom prst="ellipse">
                <a:avLst/>
              </a:prstGeom>
              <a:solidFill>
                <a:schemeClr val="accent1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53" name="等腰三角形 52" descr="c3224b21-22a7-4ce3-b2a7-1df17c271fc1"/>
              <p:cNvSpPr/>
              <p:nvPr/>
            </p:nvSpPr>
            <p:spPr>
              <a:xfrm rot="5400000">
                <a:off x="5211193" y="-1329839"/>
                <a:ext cx="138113" cy="119063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3" name="图片 12" descr="248ac2c3-4d5a-4a5e-b784-bac2330da5aa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728311" y="1178335"/>
              <a:ext cx="3606795" cy="5679665"/>
            </a:xfrm>
            <a:custGeom>
              <a:avLst/>
              <a:gdLst>
                <a:gd name="csX0" fmla="*/ 0 w 3606795"/>
                <a:gd name="csY0" fmla="*/ 0 h 5679665"/>
                <a:gd name="csX1" fmla="*/ 3606795 w 3606795"/>
                <a:gd name="csY1" fmla="*/ 0 h 5679665"/>
                <a:gd name="csX2" fmla="*/ 3606795 w 3606795"/>
                <a:gd name="csY2" fmla="*/ 5679665 h 5679665"/>
                <a:gd name="csX3" fmla="*/ 0 w 3606795"/>
                <a:gd name="csY3" fmla="*/ 5679665 h 56796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3606795" h="5679665">
                  <a:moveTo>
                    <a:pt x="0" y="0"/>
                  </a:moveTo>
                  <a:lnTo>
                    <a:pt x="3606795" y="0"/>
                  </a:lnTo>
                  <a:lnTo>
                    <a:pt x="3606795" y="5679665"/>
                  </a:lnTo>
                  <a:lnTo>
                    <a:pt x="0" y="5679665"/>
                  </a:lnTo>
                  <a:close/>
                </a:path>
              </a:pathLst>
            </a:custGeom>
          </p:spPr>
        </p:pic>
      </p:grpSp>
      <p:sp>
        <p:nvSpPr>
          <p:cNvPr id="5" name="标题 4" descr="719f844f-f0dc-466c-b56e-1de66a5ff3df"/>
          <p:cNvSpPr>
            <a:spLocks noGrp="1"/>
          </p:cNvSpPr>
          <p:nvPr>
            <p:ph type="ctrTitle" hasCustomPrompt="1"/>
          </p:nvPr>
        </p:nvSpPr>
        <p:spPr>
          <a:xfrm>
            <a:off x="660401" y="1130301"/>
            <a:ext cx="6235695" cy="235006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9" name="副标题 8" descr="e4ac9bd5-ae82-4f0b-b94c-f49c502ec23c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399" y="3590817"/>
            <a:ext cx="6235695" cy="100715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4" name="文本占位符 3" descr="782b65f5-b366-4f6a-9d3e-d628fa2a1d11"/>
          <p:cNvSpPr>
            <a:spLocks noGrp="1"/>
          </p:cNvSpPr>
          <p:nvPr>
            <p:ph type="body" sz="quarter" idx="13" hasCustomPrompt="1"/>
          </p:nvPr>
        </p:nvSpPr>
        <p:spPr>
          <a:xfrm>
            <a:off x="1074739" y="5208071"/>
            <a:ext cx="5821355" cy="276999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 descr="06de3136-1319-4f82-b2cd-fb7b852fb51f"/>
          <p:cNvSpPr>
            <a:spLocks noGrp="1"/>
          </p:cNvSpPr>
          <p:nvPr>
            <p:ph type="body" sz="quarter" idx="14" hasCustomPrompt="1"/>
          </p:nvPr>
        </p:nvSpPr>
        <p:spPr>
          <a:xfrm>
            <a:off x="1074739" y="4890921"/>
            <a:ext cx="5821355" cy="276999"/>
          </a:xfrm>
          <a:prstGeom prst="rect">
            <a:avLst/>
          </a:prstGeom>
        </p:spPr>
        <p:txBody>
          <a:bodyPr wrap="none" lIns="91440" tIns="45720" rIns="91440" bIns="4572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cf3b704-afc4-4436-ac66-a9b25741e31a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 descr="63b9e709-73fc-43e3-b384-83f3f385b86c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 descr="28212fbf-97e3-4f75-84d0-c07037e0cc5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31d498cc-feed-4f5f-a9ce-2eb8b497644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75d0d54b-6946-4524-a42e-ca41441bd0d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 descr="702d869c-3ce5-4872-a593-37dd0c26671f"/>
          <p:cNvGrpSpPr/>
          <p:nvPr/>
        </p:nvGrpSpPr>
        <p:grpSpPr>
          <a:xfrm>
            <a:off x="539750" y="0"/>
            <a:ext cx="11112500" cy="6858000"/>
            <a:chOff x="539750" y="0"/>
            <a:chExt cx="11112500" cy="6858000"/>
          </a:xfrm>
        </p:grpSpPr>
        <p:grpSp>
          <p:nvGrpSpPr>
            <p:cNvPr id="7" name="组合 6" descr="5f5f3f6b-395c-432d-b599-3dc78493da01"/>
            <p:cNvGrpSpPr/>
            <p:nvPr/>
          </p:nvGrpSpPr>
          <p:grpSpPr>
            <a:xfrm>
              <a:off x="539750" y="0"/>
              <a:ext cx="11112500" cy="6858000"/>
              <a:chOff x="533400" y="0"/>
              <a:chExt cx="11112500" cy="6858000"/>
            </a:xfrm>
          </p:grpSpPr>
          <p:cxnSp>
            <p:nvCxnSpPr>
              <p:cNvPr id="10" name="直接连接符 9" descr="5920ff1c-2584-4faa-96a8-0ee529c05e0c"/>
              <p:cNvCxnSpPr/>
              <p:nvPr/>
            </p:nvCxnSpPr>
            <p:spPr>
              <a:xfrm>
                <a:off x="53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 descr="5fcea4c2-e53a-4b9f-88f7-ae50f9b5ba02"/>
              <p:cNvCxnSpPr/>
              <p:nvPr/>
            </p:nvCxnSpPr>
            <p:spPr>
              <a:xfrm>
                <a:off x="164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 descr="62a6ba6b-7a88-43a6-9368-56c3ca35e49a"/>
              <p:cNvCxnSpPr/>
              <p:nvPr/>
            </p:nvCxnSpPr>
            <p:spPr>
              <a:xfrm>
                <a:off x="275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 descr="54c1325d-d9dd-407b-8e42-8ad5b1645ea8"/>
              <p:cNvCxnSpPr/>
              <p:nvPr/>
            </p:nvCxnSpPr>
            <p:spPr>
              <a:xfrm>
                <a:off x="3867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 descr="754a08c7-ffdc-4223-ac11-ed61b2592338"/>
              <p:cNvCxnSpPr/>
              <p:nvPr/>
            </p:nvCxnSpPr>
            <p:spPr>
              <a:xfrm>
                <a:off x="4978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 descr="1484f1e0-dd3d-4481-be14-a2f82ea5836c"/>
              <p:cNvCxnSpPr/>
              <p:nvPr/>
            </p:nvCxnSpPr>
            <p:spPr>
              <a:xfrm>
                <a:off x="6089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 descr="4c5ae1d6-70e0-4c84-847d-d1f5249c255d"/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 descr="a9669d3f-b62c-4317-92a4-9e1ea1917832"/>
              <p:cNvCxnSpPr/>
              <p:nvPr/>
            </p:nvCxnSpPr>
            <p:spPr>
              <a:xfrm>
                <a:off x="8312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 descr="16bb1473-c5a7-4b3a-b08d-215ee0699ee7"/>
              <p:cNvCxnSpPr/>
              <p:nvPr/>
            </p:nvCxnSpPr>
            <p:spPr>
              <a:xfrm>
                <a:off x="942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 descr="2a152f2f-ca0c-4c31-83f2-cd00459bd15a"/>
              <p:cNvCxnSpPr/>
              <p:nvPr/>
            </p:nvCxnSpPr>
            <p:spPr>
              <a:xfrm>
                <a:off x="1053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 descr="a3fb6efc-6fd8-49f5-b2e1-dfc865f617a7"/>
              <p:cNvCxnSpPr/>
              <p:nvPr/>
            </p:nvCxnSpPr>
            <p:spPr>
              <a:xfrm>
                <a:off x="1164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 descr="aaef2bea-d29b-49ca-820d-b16dd5e86e9b"/>
            <p:cNvGrpSpPr/>
            <p:nvPr/>
          </p:nvGrpSpPr>
          <p:grpSpPr>
            <a:xfrm>
              <a:off x="780323" y="6411656"/>
              <a:ext cx="10618654" cy="280822"/>
              <a:chOff x="780323" y="6411656"/>
              <a:chExt cx="10618654" cy="280822"/>
            </a:xfrm>
          </p:grpSpPr>
          <p:grpSp>
            <p:nvGrpSpPr>
              <p:cNvPr id="24" name="组合 23" descr="87f0b52b-6160-4f45-832b-d7c51cc47595"/>
              <p:cNvGrpSpPr/>
              <p:nvPr/>
            </p:nvGrpSpPr>
            <p:grpSpPr>
              <a:xfrm>
                <a:off x="780323" y="6498067"/>
                <a:ext cx="446393" cy="108000"/>
                <a:chOff x="4268372" y="6498067"/>
                <a:chExt cx="446393" cy="108000"/>
              </a:xfrm>
            </p:grpSpPr>
            <p:sp>
              <p:nvSpPr>
                <p:cNvPr id="29" name="椭圆 28" descr="fe1b2bc9-9a80-4279-b6d0-39eb4b4bd10d"/>
                <p:cNvSpPr/>
                <p:nvPr/>
              </p:nvSpPr>
              <p:spPr>
                <a:xfrm>
                  <a:off x="4268372" y="6498067"/>
                  <a:ext cx="108000" cy="108000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 descr="febae14b-c73c-42d8-946e-9d191fd01cc4"/>
                <p:cNvSpPr/>
                <p:nvPr/>
              </p:nvSpPr>
              <p:spPr>
                <a:xfrm>
                  <a:off x="4437568" y="6498067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椭圆 30" descr="59d18946-8489-49fe-bb49-c1b9d0a7bad7"/>
                <p:cNvSpPr/>
                <p:nvPr/>
              </p:nvSpPr>
              <p:spPr>
                <a:xfrm>
                  <a:off x="4606765" y="6498067"/>
                  <a:ext cx="108000" cy="108000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5" name="直接连接符 24" descr="0f460410-fb1c-495c-91d4-ec1047008ddf"/>
              <p:cNvCxnSpPr>
                <a:cxnSpLocks/>
              </p:cNvCxnSpPr>
              <p:nvPr/>
            </p:nvCxnSpPr>
            <p:spPr>
              <a:xfrm>
                <a:off x="3186810" y="6552067"/>
                <a:ext cx="54840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 descr="ebb316a7-0e8f-4a35-979a-4f69a0ecb6e4"/>
              <p:cNvGrpSpPr/>
              <p:nvPr/>
            </p:nvGrpSpPr>
            <p:grpSpPr>
              <a:xfrm>
                <a:off x="10630921" y="6411656"/>
                <a:ext cx="768056" cy="280822"/>
                <a:chOff x="10609322" y="6411656"/>
                <a:chExt cx="768056" cy="280822"/>
              </a:xfrm>
            </p:grpSpPr>
            <p:sp>
              <p:nvSpPr>
                <p:cNvPr id="27" name="矩形: 圆角 26" descr="4cc1aeaf-9973-431e-a4d9-6b40716d2b85"/>
                <p:cNvSpPr/>
                <p:nvPr/>
              </p:nvSpPr>
              <p:spPr>
                <a:xfrm>
                  <a:off x="10609322" y="6411656"/>
                  <a:ext cx="768056" cy="280822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0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任意多边形: 形状 27" descr="02aad1ae-fa94-40d0-b4c0-b03e7ecce131"/>
                <p:cNvSpPr>
                  <a:spLocks noChangeAspect="1"/>
                </p:cNvSpPr>
                <p:nvPr/>
              </p:nvSpPr>
              <p:spPr>
                <a:xfrm>
                  <a:off x="10895955" y="6454831"/>
                  <a:ext cx="194790" cy="194473"/>
                </a:xfrm>
                <a:custGeom>
                  <a:avLst/>
                  <a:gdLst>
                    <a:gd name="T0" fmla="*/ 6445 w 6557"/>
                    <a:gd name="T1" fmla="*/ 6058 h 6556"/>
                    <a:gd name="T2" fmla="*/ 4828 w 6557"/>
                    <a:gd name="T3" fmla="*/ 4440 h 6556"/>
                    <a:gd name="T4" fmla="*/ 5441 w 6557"/>
                    <a:gd name="T5" fmla="*/ 2721 h 6556"/>
                    <a:gd name="T6" fmla="*/ 2720 w 6557"/>
                    <a:gd name="T7" fmla="*/ 0 h 6556"/>
                    <a:gd name="T8" fmla="*/ 0 w 6557"/>
                    <a:gd name="T9" fmla="*/ 2721 h 6556"/>
                    <a:gd name="T10" fmla="*/ 2721 w 6557"/>
                    <a:gd name="T11" fmla="*/ 5441 h 6556"/>
                    <a:gd name="T12" fmla="*/ 4440 w 6557"/>
                    <a:gd name="T13" fmla="*/ 4828 h 6556"/>
                    <a:gd name="T14" fmla="*/ 6057 w 6557"/>
                    <a:gd name="T15" fmla="*/ 6445 h 6556"/>
                    <a:gd name="T16" fmla="*/ 6447 w 6557"/>
                    <a:gd name="T17" fmla="*/ 6445 h 6556"/>
                    <a:gd name="T18" fmla="*/ 6445 w 6557"/>
                    <a:gd name="T19" fmla="*/ 6058 h 6556"/>
                    <a:gd name="T20" fmla="*/ 543 w 6557"/>
                    <a:gd name="T21" fmla="*/ 2721 h 6556"/>
                    <a:gd name="T22" fmla="*/ 2720 w 6557"/>
                    <a:gd name="T23" fmla="*/ 544 h 6556"/>
                    <a:gd name="T24" fmla="*/ 4899 w 6557"/>
                    <a:gd name="T25" fmla="*/ 2722 h 6556"/>
                    <a:gd name="T26" fmla="*/ 2720 w 6557"/>
                    <a:gd name="T27" fmla="*/ 4901 h 6556"/>
                    <a:gd name="T28" fmla="*/ 543 w 6557"/>
                    <a:gd name="T29" fmla="*/ 2721 h 6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557" h="6556">
                      <a:moveTo>
                        <a:pt x="6445" y="6058"/>
                      </a:moveTo>
                      <a:lnTo>
                        <a:pt x="4828" y="4440"/>
                      </a:lnTo>
                      <a:cubicBezTo>
                        <a:pt x="5211" y="3970"/>
                        <a:pt x="5441" y="3373"/>
                        <a:pt x="5441" y="2721"/>
                      </a:cubicBezTo>
                      <a:cubicBezTo>
                        <a:pt x="5441" y="1221"/>
                        <a:pt x="4221" y="0"/>
                        <a:pt x="2720" y="0"/>
                      </a:cubicBezTo>
                      <a:cubicBezTo>
                        <a:pt x="1219" y="0"/>
                        <a:pt x="0" y="1221"/>
                        <a:pt x="0" y="2721"/>
                      </a:cubicBezTo>
                      <a:cubicBezTo>
                        <a:pt x="0" y="4221"/>
                        <a:pt x="1220" y="5441"/>
                        <a:pt x="2721" y="5441"/>
                      </a:cubicBezTo>
                      <a:cubicBezTo>
                        <a:pt x="3372" y="5441"/>
                        <a:pt x="3971" y="5210"/>
                        <a:pt x="4440" y="4828"/>
                      </a:cubicBezTo>
                      <a:lnTo>
                        <a:pt x="6057" y="6445"/>
                      </a:lnTo>
                      <a:cubicBezTo>
                        <a:pt x="6168" y="6556"/>
                        <a:pt x="6336" y="6556"/>
                        <a:pt x="6447" y="6445"/>
                      </a:cubicBezTo>
                      <a:cubicBezTo>
                        <a:pt x="6557" y="6334"/>
                        <a:pt x="6557" y="6169"/>
                        <a:pt x="6445" y="6058"/>
                      </a:cubicBezTo>
                      <a:close/>
                      <a:moveTo>
                        <a:pt x="543" y="2721"/>
                      </a:moveTo>
                      <a:cubicBezTo>
                        <a:pt x="543" y="1520"/>
                        <a:pt x="1519" y="544"/>
                        <a:pt x="2720" y="544"/>
                      </a:cubicBezTo>
                      <a:cubicBezTo>
                        <a:pt x="3921" y="544"/>
                        <a:pt x="4899" y="1521"/>
                        <a:pt x="4899" y="2722"/>
                      </a:cubicBezTo>
                      <a:cubicBezTo>
                        <a:pt x="4899" y="3924"/>
                        <a:pt x="3921" y="4901"/>
                        <a:pt x="2720" y="4901"/>
                      </a:cubicBezTo>
                      <a:cubicBezTo>
                        <a:pt x="1519" y="4901"/>
                        <a:pt x="543" y="3922"/>
                        <a:pt x="543" y="27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5" name="直接连接符 14" descr="1f5c5c79-2195-4659-b321-7902605d4aed"/>
            <p:cNvCxnSpPr>
              <a:cxnSpLocks/>
            </p:cNvCxnSpPr>
            <p:nvPr/>
          </p:nvCxnSpPr>
          <p:spPr>
            <a:xfrm>
              <a:off x="2914209" y="1204717"/>
              <a:ext cx="0" cy="4854965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2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任意多边形: 形状 16" descr="8bfb5841-7080-4e5c-a604-1d08e217ef4b"/>
            <p:cNvSpPr>
              <a:spLocks noChangeAspect="1"/>
            </p:cNvSpPr>
            <p:nvPr/>
          </p:nvSpPr>
          <p:spPr bwMode="auto">
            <a:xfrm>
              <a:off x="1928423" y="5144015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标题 1" descr="821b1378-2275-42c9-8bf0-f93fdafaacaf"/>
          <p:cNvSpPr>
            <a:spLocks noGrp="1"/>
          </p:cNvSpPr>
          <p:nvPr>
            <p:ph type="title" hasCustomPrompt="1"/>
          </p:nvPr>
        </p:nvSpPr>
        <p:spPr>
          <a:xfrm>
            <a:off x="737067" y="1204717"/>
            <a:ext cx="2068286" cy="1998321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 descr="7c40b37b-c405-4e30-8067-dbcaec29d355"/>
          <p:cNvSpPr>
            <a:spLocks noGrp="1"/>
          </p:cNvSpPr>
          <p:nvPr>
            <p:ph sz="quarter" idx="1" hasCustomPrompt="1"/>
          </p:nvPr>
        </p:nvSpPr>
        <p:spPr>
          <a:xfrm>
            <a:off x="3023066" y="1204717"/>
            <a:ext cx="8419167" cy="485496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 descr="924d0be0-7bee-4459-8a08-dac3dad1adc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 descr="340fa0fc-ae1f-444f-848a-b8d49455b9d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 descr="d04bf536-572a-4ced-82e4-da55770d84bd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 descr="174167a7-3c35-426a-9c5c-35312a087c67"/>
          <p:cNvGrpSpPr/>
          <p:nvPr/>
        </p:nvGrpSpPr>
        <p:grpSpPr>
          <a:xfrm>
            <a:off x="539750" y="0"/>
            <a:ext cx="11652250" cy="6858000"/>
            <a:chOff x="539750" y="0"/>
            <a:chExt cx="11652250" cy="6858000"/>
          </a:xfrm>
        </p:grpSpPr>
        <p:grpSp>
          <p:nvGrpSpPr>
            <p:cNvPr id="17" name="组合 16" descr="163b2e52-25d6-4e28-86be-28376e927f50"/>
            <p:cNvGrpSpPr/>
            <p:nvPr/>
          </p:nvGrpSpPr>
          <p:grpSpPr>
            <a:xfrm>
              <a:off x="539750" y="0"/>
              <a:ext cx="11112500" cy="6858000"/>
              <a:chOff x="533400" y="0"/>
              <a:chExt cx="11112500" cy="6858000"/>
            </a:xfrm>
          </p:grpSpPr>
          <p:cxnSp>
            <p:nvCxnSpPr>
              <p:cNvPr id="18" name="直接连接符 17" descr="96b0b1d2-bc01-40f8-b0d7-6d5429a66d17"/>
              <p:cNvCxnSpPr/>
              <p:nvPr/>
            </p:nvCxnSpPr>
            <p:spPr>
              <a:xfrm>
                <a:off x="53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 descr="6c8a2318-02c3-4e4f-9354-f86c46c96066"/>
              <p:cNvCxnSpPr/>
              <p:nvPr/>
            </p:nvCxnSpPr>
            <p:spPr>
              <a:xfrm>
                <a:off x="164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 descr="80d76c9d-5120-4c8c-9914-b7541b394c95"/>
              <p:cNvCxnSpPr/>
              <p:nvPr/>
            </p:nvCxnSpPr>
            <p:spPr>
              <a:xfrm>
                <a:off x="275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 descr="97e21f4a-96bb-4ac8-a8cf-7df5b1110890"/>
              <p:cNvCxnSpPr/>
              <p:nvPr/>
            </p:nvCxnSpPr>
            <p:spPr>
              <a:xfrm>
                <a:off x="3867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 descr="76d1eb25-9a0e-4bf0-8bea-ca52303c116b"/>
              <p:cNvCxnSpPr/>
              <p:nvPr/>
            </p:nvCxnSpPr>
            <p:spPr>
              <a:xfrm>
                <a:off x="4978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 descr="9654a12e-ea24-45ff-8045-618397b7e307"/>
              <p:cNvCxnSpPr/>
              <p:nvPr/>
            </p:nvCxnSpPr>
            <p:spPr>
              <a:xfrm>
                <a:off x="6089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 descr="8514d37c-a1da-4e96-a096-ee8f9cf4678a"/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 descr="b4f5816b-79b6-4c94-b795-2f1b470105c2"/>
              <p:cNvCxnSpPr/>
              <p:nvPr/>
            </p:nvCxnSpPr>
            <p:spPr>
              <a:xfrm>
                <a:off x="8312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 descr="fa6f3a44-ce25-4bb1-8e8f-0744610d3041"/>
              <p:cNvCxnSpPr/>
              <p:nvPr/>
            </p:nvCxnSpPr>
            <p:spPr>
              <a:xfrm>
                <a:off x="942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 descr="6b3d94e6-1715-43b4-8ef4-c5ba68fe64f8"/>
              <p:cNvCxnSpPr/>
              <p:nvPr/>
            </p:nvCxnSpPr>
            <p:spPr>
              <a:xfrm>
                <a:off x="1053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 descr="e2921c50-5462-4d90-8dd2-c308e153b3ce"/>
              <p:cNvCxnSpPr/>
              <p:nvPr/>
            </p:nvCxnSpPr>
            <p:spPr>
              <a:xfrm>
                <a:off x="1164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 descr="a8057126-7a90-4b83-8fae-78513d2afed4"/>
            <p:cNvGrpSpPr/>
            <p:nvPr/>
          </p:nvGrpSpPr>
          <p:grpSpPr>
            <a:xfrm>
              <a:off x="801922" y="416089"/>
              <a:ext cx="10575456" cy="280822"/>
              <a:chOff x="801922" y="416089"/>
              <a:chExt cx="10575456" cy="280822"/>
            </a:xfrm>
          </p:grpSpPr>
          <p:grpSp>
            <p:nvGrpSpPr>
              <p:cNvPr id="31" name="组合 30" descr="59d743e5-ec67-4d42-a6be-b674108eb72a"/>
              <p:cNvGrpSpPr/>
              <p:nvPr/>
            </p:nvGrpSpPr>
            <p:grpSpPr>
              <a:xfrm>
                <a:off x="4268372" y="502500"/>
                <a:ext cx="3198501" cy="108000"/>
                <a:chOff x="4268372" y="502500"/>
                <a:chExt cx="3198501" cy="108000"/>
              </a:xfrm>
            </p:grpSpPr>
            <p:grpSp>
              <p:nvGrpSpPr>
                <p:cNvPr id="38" name="组合 37" descr="c739233a-02c8-4c6a-9b5c-a88af65b41c5"/>
                <p:cNvGrpSpPr/>
                <p:nvPr/>
              </p:nvGrpSpPr>
              <p:grpSpPr>
                <a:xfrm>
                  <a:off x="4268372" y="502500"/>
                  <a:ext cx="446393" cy="108000"/>
                  <a:chOff x="4268372" y="502500"/>
                  <a:chExt cx="446393" cy="108000"/>
                </a:xfrm>
              </p:grpSpPr>
              <p:sp>
                <p:nvSpPr>
                  <p:cNvPr id="44" name="椭圆 43" descr="51ccc22d-96ee-47fa-b906-7fac7241fecc"/>
                  <p:cNvSpPr/>
                  <p:nvPr/>
                </p:nvSpPr>
                <p:spPr>
                  <a:xfrm>
                    <a:off x="4268372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椭圆 44" descr="89b9bd5d-4426-4009-b155-9b79fdb1a627"/>
                  <p:cNvSpPr/>
                  <p:nvPr/>
                </p:nvSpPr>
                <p:spPr>
                  <a:xfrm>
                    <a:off x="4437568" y="502500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6" name="椭圆 45" descr="1894b31a-8ff2-4488-93c3-d9d4fe65797d"/>
                  <p:cNvSpPr/>
                  <p:nvPr/>
                </p:nvSpPr>
                <p:spPr>
                  <a:xfrm>
                    <a:off x="4606765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39" name="直接连接符 38" descr="e8ce9c49-6ecc-48c5-9b9b-0cfde8bc5d61"/>
                <p:cNvCxnSpPr>
                  <a:cxnSpLocks/>
                </p:cNvCxnSpPr>
                <p:nvPr/>
              </p:nvCxnSpPr>
              <p:spPr>
                <a:xfrm>
                  <a:off x="4956249" y="556500"/>
                  <a:ext cx="182274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组合 39" descr="1d752592-4309-49c0-bab8-1598c6f914b8"/>
                <p:cNvGrpSpPr/>
                <p:nvPr/>
              </p:nvGrpSpPr>
              <p:grpSpPr>
                <a:xfrm>
                  <a:off x="7020480" y="502500"/>
                  <a:ext cx="446393" cy="108000"/>
                  <a:chOff x="7020480" y="502500"/>
                  <a:chExt cx="446393" cy="108000"/>
                </a:xfrm>
              </p:grpSpPr>
              <p:sp>
                <p:nvSpPr>
                  <p:cNvPr id="41" name="椭圆 40" descr="64c5b7bb-4ef1-4e76-847a-d61cfdc30024"/>
                  <p:cNvSpPr/>
                  <p:nvPr/>
                </p:nvSpPr>
                <p:spPr>
                  <a:xfrm>
                    <a:off x="7020480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椭圆 41" descr="dbaa2178-9586-4686-ae96-8503909e24f1"/>
                  <p:cNvSpPr/>
                  <p:nvPr/>
                </p:nvSpPr>
                <p:spPr>
                  <a:xfrm>
                    <a:off x="7189676" y="502500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3" name="椭圆 42" descr="002d87a2-95cc-4899-98c5-ec04b8ea8de5"/>
                  <p:cNvSpPr/>
                  <p:nvPr/>
                </p:nvSpPr>
                <p:spPr>
                  <a:xfrm>
                    <a:off x="7358873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32" name="组合 31" descr="a6c84b1f-f955-4baa-9bab-0210b7145634"/>
              <p:cNvGrpSpPr/>
              <p:nvPr/>
            </p:nvGrpSpPr>
            <p:grpSpPr>
              <a:xfrm>
                <a:off x="801922" y="502359"/>
                <a:ext cx="324000" cy="108283"/>
                <a:chOff x="801922" y="502359"/>
                <a:chExt cx="324000" cy="108283"/>
              </a:xfrm>
            </p:grpSpPr>
            <p:cxnSp>
              <p:nvCxnSpPr>
                <p:cNvPr id="36" name="直接连接符 35" descr="d24bf63c-7017-41c2-b3a3-de9b21da3854"/>
                <p:cNvCxnSpPr>
                  <a:cxnSpLocks/>
                </p:cNvCxnSpPr>
                <p:nvPr/>
              </p:nvCxnSpPr>
              <p:spPr>
                <a:xfrm flipH="1">
                  <a:off x="801922" y="502359"/>
                  <a:ext cx="324000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 descr="ef88ad80-800a-48a1-ac48-e09fadee6c93"/>
                <p:cNvCxnSpPr>
                  <a:cxnSpLocks/>
                </p:cNvCxnSpPr>
                <p:nvPr/>
              </p:nvCxnSpPr>
              <p:spPr>
                <a:xfrm flipH="1">
                  <a:off x="801922" y="610642"/>
                  <a:ext cx="180000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组合 32" descr="476d81b4-41b3-40ae-9798-37738658f69f"/>
              <p:cNvGrpSpPr/>
              <p:nvPr/>
            </p:nvGrpSpPr>
            <p:grpSpPr>
              <a:xfrm>
                <a:off x="10546080" y="416089"/>
                <a:ext cx="831298" cy="280822"/>
                <a:chOff x="10546080" y="416089"/>
                <a:chExt cx="831298" cy="280822"/>
              </a:xfrm>
            </p:grpSpPr>
            <p:sp>
              <p:nvSpPr>
                <p:cNvPr id="34" name="矩形: 圆角 33" descr="f6da94ac-029e-4347-92f4-0191ab973633"/>
                <p:cNvSpPr/>
                <p:nvPr/>
              </p:nvSpPr>
              <p:spPr>
                <a:xfrm>
                  <a:off x="10546080" y="416089"/>
                  <a:ext cx="831298" cy="280822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0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接箭头连接符 34" descr="1641219a-0195-48b8-87cf-e6e59b784969"/>
                <p:cNvCxnSpPr>
                  <a:cxnSpLocks/>
                </p:cNvCxnSpPr>
                <p:nvPr/>
              </p:nvCxnSpPr>
              <p:spPr>
                <a:xfrm flipH="1">
                  <a:off x="10687409" y="556500"/>
                  <a:ext cx="54864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5" name="图片 14" descr="ec20c81d-772f-4ec4-b1df-1df41ced7b6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762160" y="2068107"/>
              <a:ext cx="6429840" cy="2747187"/>
            </a:xfrm>
            <a:custGeom>
              <a:avLst/>
              <a:gdLst>
                <a:gd name="csX0" fmla="*/ 0 w 6429840"/>
                <a:gd name="csY0" fmla="*/ 0 h 2747187"/>
                <a:gd name="csX1" fmla="*/ 6429840 w 6429840"/>
                <a:gd name="csY1" fmla="*/ 0 h 2747187"/>
                <a:gd name="csX2" fmla="*/ 6429840 w 6429840"/>
                <a:gd name="csY2" fmla="*/ 2747187 h 2747187"/>
                <a:gd name="csX3" fmla="*/ 0 w 6429840"/>
                <a:gd name="csY3" fmla="*/ 2747187 h 274718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6429840" h="2747187">
                  <a:moveTo>
                    <a:pt x="0" y="0"/>
                  </a:moveTo>
                  <a:lnTo>
                    <a:pt x="6429840" y="0"/>
                  </a:lnTo>
                  <a:lnTo>
                    <a:pt x="6429840" y="2747187"/>
                  </a:lnTo>
                  <a:lnTo>
                    <a:pt x="0" y="2747187"/>
                  </a:lnTo>
                  <a:close/>
                </a:path>
              </a:pathLst>
            </a:custGeom>
          </p:spPr>
        </p:pic>
      </p:grpSp>
      <p:sp>
        <p:nvSpPr>
          <p:cNvPr id="5" name="标题 4" descr="b66ac058-fa72-4817-8a71-87818de23807"/>
          <p:cNvSpPr>
            <a:spLocks noGrp="1"/>
          </p:cNvSpPr>
          <p:nvPr>
            <p:ph type="title" hasCustomPrompt="1"/>
          </p:nvPr>
        </p:nvSpPr>
        <p:spPr>
          <a:xfrm>
            <a:off x="660400" y="1758951"/>
            <a:ext cx="4905691" cy="16827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 descr="8c09cb2a-1acc-4ba7-8e06-fa10caacc27b"/>
          <p:cNvSpPr>
            <a:spLocks noGrp="1"/>
          </p:cNvSpPr>
          <p:nvPr>
            <p:ph type="body" sz="quarter" idx="1" hasCustomPrompt="1"/>
          </p:nvPr>
        </p:nvSpPr>
        <p:spPr>
          <a:xfrm>
            <a:off x="660400" y="3549890"/>
            <a:ext cx="4905691" cy="153995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59" name="日期占位符 58" descr="1c0b1547-bbe2-4355-b31c-44157791868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" name="页脚占位符 59" descr="8e49cc4d-a7b0-4249-8d36-5a2640fb825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1" name="灯片编号占位符 60" descr="10279189-f200-44d2-80ab-ca7cf421c1f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 descr="00c2e0b6-1e3f-43b5-aa0c-6e4b5574839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49133245-c1a7-4005-b543-81877baf699f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c57f8aa7-fc0d-4f9c-aa99-e3f8df2f2cc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a4d1a0a7-fe31-43dc-bdab-b10e446f117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d94bc9e1-92bd-4b61-8ada-80c92d8db20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e8761fad-15f3-496e-941c-8aceaa1fb4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 descr="2649bff9-36b4-48b7-8f44-52e4fa116dfc"/>
          <p:cNvGrpSpPr/>
          <p:nvPr/>
        </p:nvGrpSpPr>
        <p:grpSpPr>
          <a:xfrm>
            <a:off x="539750" y="0"/>
            <a:ext cx="11112500" cy="6858000"/>
            <a:chOff x="539750" y="0"/>
            <a:chExt cx="11112500" cy="6858000"/>
          </a:xfrm>
        </p:grpSpPr>
        <p:grpSp>
          <p:nvGrpSpPr>
            <p:cNvPr id="8" name="组合 7" descr="e910a159-b365-4f7c-9eee-31e4f76829ec"/>
            <p:cNvGrpSpPr/>
            <p:nvPr/>
          </p:nvGrpSpPr>
          <p:grpSpPr>
            <a:xfrm>
              <a:off x="539750" y="0"/>
              <a:ext cx="11112500" cy="6858000"/>
              <a:chOff x="533400" y="0"/>
              <a:chExt cx="11112500" cy="6858000"/>
            </a:xfrm>
          </p:grpSpPr>
          <p:cxnSp>
            <p:nvCxnSpPr>
              <p:cNvPr id="9" name="直接连接符 8" descr="eef2fbfe-35e6-4ac1-b030-4190013eb17d"/>
              <p:cNvCxnSpPr/>
              <p:nvPr/>
            </p:nvCxnSpPr>
            <p:spPr>
              <a:xfrm>
                <a:off x="53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 descr="6d293927-c4ef-499f-aa8d-f882839fde0c"/>
              <p:cNvCxnSpPr/>
              <p:nvPr/>
            </p:nvCxnSpPr>
            <p:spPr>
              <a:xfrm>
                <a:off x="164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 descr="7ecf9037-0c97-414c-bdf9-94e022164983"/>
              <p:cNvCxnSpPr/>
              <p:nvPr/>
            </p:nvCxnSpPr>
            <p:spPr>
              <a:xfrm>
                <a:off x="275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 descr="d2540f9f-fd13-45cf-a7c9-5f7346cc050b"/>
              <p:cNvCxnSpPr/>
              <p:nvPr/>
            </p:nvCxnSpPr>
            <p:spPr>
              <a:xfrm>
                <a:off x="3867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 descr="70632f4e-b72a-4ce8-a48f-82bcde3275a2"/>
              <p:cNvCxnSpPr/>
              <p:nvPr/>
            </p:nvCxnSpPr>
            <p:spPr>
              <a:xfrm>
                <a:off x="4978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 descr="d283abc9-7eef-4794-a0ab-66de2b3d16ce"/>
              <p:cNvCxnSpPr/>
              <p:nvPr/>
            </p:nvCxnSpPr>
            <p:spPr>
              <a:xfrm>
                <a:off x="6089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 descr="bd85cf66-e26b-4616-ab2d-0d4235cce5e2"/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 descr="4ae466ec-107b-4541-a878-2761059f1c8a"/>
              <p:cNvCxnSpPr/>
              <p:nvPr/>
            </p:nvCxnSpPr>
            <p:spPr>
              <a:xfrm>
                <a:off x="8312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 descr="c83b5e87-e7b9-41b0-a3ba-2a9ed6e38fbd"/>
              <p:cNvCxnSpPr/>
              <p:nvPr/>
            </p:nvCxnSpPr>
            <p:spPr>
              <a:xfrm>
                <a:off x="942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 descr="332198e9-1dff-4bab-8a42-9e0736eea291"/>
              <p:cNvCxnSpPr/>
              <p:nvPr/>
            </p:nvCxnSpPr>
            <p:spPr>
              <a:xfrm>
                <a:off x="1053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 descr="5c10d8b0-6fe8-482c-b4bb-bb61f6e23c5d"/>
              <p:cNvCxnSpPr/>
              <p:nvPr/>
            </p:nvCxnSpPr>
            <p:spPr>
              <a:xfrm>
                <a:off x="1164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 descr="85d6a2f2-4ca1-4cac-9830-94454e22d981"/>
            <p:cNvGrpSpPr/>
            <p:nvPr/>
          </p:nvGrpSpPr>
          <p:grpSpPr>
            <a:xfrm>
              <a:off x="801922" y="416089"/>
              <a:ext cx="10575456" cy="280822"/>
              <a:chOff x="801922" y="416089"/>
              <a:chExt cx="10575456" cy="280822"/>
            </a:xfrm>
          </p:grpSpPr>
          <p:grpSp>
            <p:nvGrpSpPr>
              <p:cNvPr id="27" name="组合 26" descr="3661a777-f39e-4aa8-a871-bcdf3cbb5872"/>
              <p:cNvGrpSpPr/>
              <p:nvPr/>
            </p:nvGrpSpPr>
            <p:grpSpPr>
              <a:xfrm>
                <a:off x="4268372" y="502500"/>
                <a:ext cx="3198501" cy="108000"/>
                <a:chOff x="4268372" y="502500"/>
                <a:chExt cx="3198501" cy="108000"/>
              </a:xfrm>
            </p:grpSpPr>
            <p:grpSp>
              <p:nvGrpSpPr>
                <p:cNvPr id="37" name="组合 36" descr="781ea8fc-eaa3-46f5-9c54-cc230dbdf929"/>
                <p:cNvGrpSpPr/>
                <p:nvPr/>
              </p:nvGrpSpPr>
              <p:grpSpPr>
                <a:xfrm>
                  <a:off x="4268372" y="502500"/>
                  <a:ext cx="446393" cy="108000"/>
                  <a:chOff x="4268372" y="502500"/>
                  <a:chExt cx="446393" cy="108000"/>
                </a:xfrm>
              </p:grpSpPr>
              <p:sp>
                <p:nvSpPr>
                  <p:cNvPr id="43" name="椭圆 42" descr="7a44f493-8303-4ab8-a8f6-4e759f7e378f"/>
                  <p:cNvSpPr/>
                  <p:nvPr/>
                </p:nvSpPr>
                <p:spPr>
                  <a:xfrm>
                    <a:off x="4268372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椭圆 43" descr="47bd7b73-300d-4c83-9ec8-a26438f99863"/>
                  <p:cNvSpPr/>
                  <p:nvPr/>
                </p:nvSpPr>
                <p:spPr>
                  <a:xfrm>
                    <a:off x="4437568" y="502500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5" name="椭圆 44" descr="3ac5e6f5-bf07-4363-ad24-a28d23de8b0f"/>
                  <p:cNvSpPr/>
                  <p:nvPr/>
                </p:nvSpPr>
                <p:spPr>
                  <a:xfrm>
                    <a:off x="4606765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38" name="直接连接符 37" descr="a9ba7227-d8eb-484b-bd6c-6ea29e6371e5"/>
                <p:cNvCxnSpPr>
                  <a:cxnSpLocks/>
                </p:cNvCxnSpPr>
                <p:nvPr/>
              </p:nvCxnSpPr>
              <p:spPr>
                <a:xfrm>
                  <a:off x="4956249" y="556500"/>
                  <a:ext cx="182274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组合 38" descr="872e3e02-6c8c-4659-8b83-0797ca292d24"/>
                <p:cNvGrpSpPr/>
                <p:nvPr/>
              </p:nvGrpSpPr>
              <p:grpSpPr>
                <a:xfrm>
                  <a:off x="7020480" y="502500"/>
                  <a:ext cx="446393" cy="108000"/>
                  <a:chOff x="7020480" y="502500"/>
                  <a:chExt cx="446393" cy="108000"/>
                </a:xfrm>
              </p:grpSpPr>
              <p:sp>
                <p:nvSpPr>
                  <p:cNvPr id="40" name="椭圆 39" descr="b83c9027-50a0-40e4-9424-0714e1b18541"/>
                  <p:cNvSpPr/>
                  <p:nvPr/>
                </p:nvSpPr>
                <p:spPr>
                  <a:xfrm>
                    <a:off x="7020480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椭圆 40" descr="54f217bb-7c00-40eb-9a5a-426312a5d515"/>
                  <p:cNvSpPr/>
                  <p:nvPr/>
                </p:nvSpPr>
                <p:spPr>
                  <a:xfrm>
                    <a:off x="7189676" y="502500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42" name="椭圆 41" descr="1e552899-b4eb-457e-ad3c-db2fc020d906"/>
                  <p:cNvSpPr/>
                  <p:nvPr/>
                </p:nvSpPr>
                <p:spPr>
                  <a:xfrm>
                    <a:off x="7358873" y="502500"/>
                    <a:ext cx="108000" cy="108000"/>
                  </a:xfrm>
                  <a:prstGeom prst="ellipse">
                    <a:avLst/>
                  </a:prstGeom>
                  <a:solidFill>
                    <a:schemeClr val="tx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30" name="组合 29" descr="71b174d2-8d0b-4cdf-adec-093294198a70"/>
              <p:cNvGrpSpPr/>
              <p:nvPr/>
            </p:nvGrpSpPr>
            <p:grpSpPr>
              <a:xfrm>
                <a:off x="801922" y="502359"/>
                <a:ext cx="324000" cy="108283"/>
                <a:chOff x="801922" y="502359"/>
                <a:chExt cx="324000" cy="108283"/>
              </a:xfrm>
            </p:grpSpPr>
            <p:cxnSp>
              <p:nvCxnSpPr>
                <p:cNvPr id="35" name="直接连接符 34" descr="aaa10d02-ba5d-4f9f-92e0-3ff7528d6599"/>
                <p:cNvCxnSpPr>
                  <a:cxnSpLocks/>
                </p:cNvCxnSpPr>
                <p:nvPr/>
              </p:nvCxnSpPr>
              <p:spPr>
                <a:xfrm flipH="1">
                  <a:off x="801922" y="502359"/>
                  <a:ext cx="324000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 descr="a1d771cb-a722-418b-9e0b-c59f9a2a2741"/>
                <p:cNvCxnSpPr>
                  <a:cxnSpLocks/>
                </p:cNvCxnSpPr>
                <p:nvPr/>
              </p:nvCxnSpPr>
              <p:spPr>
                <a:xfrm flipH="1">
                  <a:off x="801922" y="610642"/>
                  <a:ext cx="180000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组合 30" descr="c71c6335-05a9-45c8-9af3-8750711f9f5f"/>
              <p:cNvGrpSpPr/>
              <p:nvPr/>
            </p:nvGrpSpPr>
            <p:grpSpPr>
              <a:xfrm>
                <a:off x="10546080" y="416089"/>
                <a:ext cx="831298" cy="280822"/>
                <a:chOff x="10546080" y="416089"/>
                <a:chExt cx="831298" cy="280822"/>
              </a:xfrm>
            </p:grpSpPr>
            <p:sp>
              <p:nvSpPr>
                <p:cNvPr id="32" name="矩形: 圆角 31" descr="432613e2-5b2a-45f3-a5ff-b05cc47c68ba"/>
                <p:cNvSpPr/>
                <p:nvPr/>
              </p:nvSpPr>
              <p:spPr>
                <a:xfrm>
                  <a:off x="10546080" y="416089"/>
                  <a:ext cx="831298" cy="280822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0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接箭头连接符 33" descr="704c30c6-cba1-4496-add1-ec971ab48c60"/>
                <p:cNvCxnSpPr>
                  <a:cxnSpLocks/>
                </p:cNvCxnSpPr>
                <p:nvPr/>
              </p:nvCxnSpPr>
              <p:spPr>
                <a:xfrm flipH="1">
                  <a:off x="10687409" y="556500"/>
                  <a:ext cx="54864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组合 45" descr="30231572-e7fa-44c0-8d9d-5637e045b5d9"/>
            <p:cNvGrpSpPr/>
            <p:nvPr/>
          </p:nvGrpSpPr>
          <p:grpSpPr>
            <a:xfrm>
              <a:off x="774392" y="4733837"/>
              <a:ext cx="235566" cy="235566"/>
              <a:chOff x="5081504" y="-1469053"/>
              <a:chExt cx="397490" cy="397490"/>
            </a:xfrm>
          </p:grpSpPr>
          <p:sp>
            <p:nvSpPr>
              <p:cNvPr id="47" name="椭圆 46" descr="1c6a506e-c006-4dea-855d-afc29b233a1d"/>
              <p:cNvSpPr/>
              <p:nvPr/>
            </p:nvSpPr>
            <p:spPr>
              <a:xfrm>
                <a:off x="5081504" y="-1469053"/>
                <a:ext cx="397490" cy="397490"/>
              </a:xfrm>
              <a:prstGeom prst="ellipse">
                <a:avLst/>
              </a:prstGeom>
              <a:solidFill>
                <a:schemeClr val="accent1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48" name="等腰三角形 47" descr="ad92ea8f-33c1-4be1-9071-4de8b86d06b2"/>
              <p:cNvSpPr/>
              <p:nvPr/>
            </p:nvSpPr>
            <p:spPr>
              <a:xfrm rot="5400000">
                <a:off x="5211193" y="-1329839"/>
                <a:ext cx="138113" cy="119063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 descr="747b2db8-790f-440a-9157-da36d278d003"/>
            <p:cNvGrpSpPr/>
            <p:nvPr/>
          </p:nvGrpSpPr>
          <p:grpSpPr>
            <a:xfrm>
              <a:off x="774392" y="5050987"/>
              <a:ext cx="235566" cy="235566"/>
              <a:chOff x="5081504" y="-1469053"/>
              <a:chExt cx="397490" cy="397490"/>
            </a:xfrm>
          </p:grpSpPr>
          <p:sp>
            <p:nvSpPr>
              <p:cNvPr id="50" name="椭圆 49" descr="c06ca3e4-2358-4ff4-9eb4-75e429fb9070"/>
              <p:cNvSpPr/>
              <p:nvPr/>
            </p:nvSpPr>
            <p:spPr>
              <a:xfrm>
                <a:off x="5081504" y="-1469053"/>
                <a:ext cx="397490" cy="397490"/>
              </a:xfrm>
              <a:prstGeom prst="ellipse">
                <a:avLst/>
              </a:prstGeom>
              <a:solidFill>
                <a:schemeClr val="accent1"/>
              </a:soli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51" name="等腰三角形 50" descr="864f1fda-b563-4221-b352-cded237bbe3c"/>
              <p:cNvSpPr/>
              <p:nvPr/>
            </p:nvSpPr>
            <p:spPr>
              <a:xfrm rot="5400000">
                <a:off x="5211193" y="-1329839"/>
                <a:ext cx="138113" cy="119063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" name="图片 1" descr="8c802caa-7377-49e9-9014-322d8e02e20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358873" y="1178335"/>
              <a:ext cx="3606795" cy="5679665"/>
            </a:xfrm>
            <a:custGeom>
              <a:avLst/>
              <a:gdLst>
                <a:gd name="csX0" fmla="*/ 0 w 3606795"/>
                <a:gd name="csY0" fmla="*/ 0 h 5679665"/>
                <a:gd name="csX1" fmla="*/ 3606795 w 3606795"/>
                <a:gd name="csY1" fmla="*/ 0 h 5679665"/>
                <a:gd name="csX2" fmla="*/ 3606795 w 3606795"/>
                <a:gd name="csY2" fmla="*/ 5679665 h 5679665"/>
                <a:gd name="csX3" fmla="*/ 0 w 3606795"/>
                <a:gd name="csY3" fmla="*/ 5679665 h 56796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3606795" h="5679665">
                  <a:moveTo>
                    <a:pt x="0" y="0"/>
                  </a:moveTo>
                  <a:lnTo>
                    <a:pt x="3606795" y="0"/>
                  </a:lnTo>
                  <a:lnTo>
                    <a:pt x="3606795" y="5679665"/>
                  </a:lnTo>
                  <a:lnTo>
                    <a:pt x="0" y="5679665"/>
                  </a:lnTo>
                  <a:close/>
                </a:path>
              </a:pathLst>
            </a:custGeom>
          </p:spPr>
        </p:pic>
      </p:grpSp>
      <p:sp>
        <p:nvSpPr>
          <p:cNvPr id="23" name="标题 22" descr="8fdbc2d5-5d22-421f-8407-be9e34940b8c"/>
          <p:cNvSpPr>
            <a:spLocks noGrp="1"/>
          </p:cNvSpPr>
          <p:nvPr>
            <p:ph type="title" hasCustomPrompt="1"/>
          </p:nvPr>
        </p:nvSpPr>
        <p:spPr>
          <a:xfrm>
            <a:off x="660402" y="1130300"/>
            <a:ext cx="5821356" cy="27685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4" name="文本占位符 23" descr="b7908584-8459-466c-8090-b8d3dbe1c8dd"/>
          <p:cNvSpPr>
            <a:spLocks noGrp="1"/>
          </p:cNvSpPr>
          <p:nvPr>
            <p:ph type="body" sz="quarter" idx="13" hasCustomPrompt="1"/>
          </p:nvPr>
        </p:nvSpPr>
        <p:spPr>
          <a:xfrm>
            <a:off x="1074740" y="5030271"/>
            <a:ext cx="5407018" cy="276999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25" name="文本占位符 24" descr="6285831f-b417-4b74-b293-0adc50539a29"/>
          <p:cNvSpPr>
            <a:spLocks noGrp="1"/>
          </p:cNvSpPr>
          <p:nvPr>
            <p:ph type="body" sz="quarter" idx="14" hasCustomPrompt="1"/>
          </p:nvPr>
        </p:nvSpPr>
        <p:spPr>
          <a:xfrm>
            <a:off x="1074740" y="4713121"/>
            <a:ext cx="5407018" cy="276999"/>
          </a:xfrm>
          <a:prstGeom prst="rect">
            <a:avLst/>
          </a:prstGeom>
        </p:spPr>
        <p:txBody>
          <a:bodyPr wrap="none" lIns="91440" tIns="45720" rIns="91440" bIns="4572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39750" y="0"/>
            <a:ext cx="11112500" cy="6858000"/>
            <a:chOff x="539750" y="0"/>
            <a:chExt cx="11112500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539750" y="0"/>
              <a:ext cx="11112500" cy="6858000"/>
              <a:chOff x="533400" y="0"/>
              <a:chExt cx="11112500" cy="685800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53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164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275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3867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978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6089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83121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94234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053465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1645900" y="0"/>
                <a:ext cx="0" cy="6858000"/>
              </a:xfrm>
              <a:prstGeom prst="line">
                <a:avLst/>
              </a:prstGeom>
              <a:ln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780323" y="6411656"/>
              <a:ext cx="10618654" cy="280822"/>
              <a:chOff x="780323" y="6411656"/>
              <a:chExt cx="10618654" cy="280822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780323" y="6498067"/>
                <a:ext cx="446393" cy="108000"/>
                <a:chOff x="4268372" y="6498067"/>
                <a:chExt cx="446393" cy="10800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4268372" y="6498067"/>
                  <a:ext cx="108000" cy="108000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4437568" y="6498067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4606765" y="6498067"/>
                  <a:ext cx="108000" cy="108000"/>
                </a:xfrm>
                <a:prstGeom prst="ellipse">
                  <a:avLst/>
                </a:prstGeom>
                <a:solidFill>
                  <a:schemeClr val="tx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6" name="直接连接符 25"/>
              <p:cNvCxnSpPr>
                <a:cxnSpLocks/>
              </p:cNvCxnSpPr>
              <p:nvPr/>
            </p:nvCxnSpPr>
            <p:spPr>
              <a:xfrm>
                <a:off x="3186810" y="6552067"/>
                <a:ext cx="54840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/>
              <p:cNvGrpSpPr/>
              <p:nvPr/>
            </p:nvGrpSpPr>
            <p:grpSpPr>
              <a:xfrm>
                <a:off x="10630921" y="6411656"/>
                <a:ext cx="768056" cy="280822"/>
                <a:chOff x="10609322" y="6411656"/>
                <a:chExt cx="768056" cy="280822"/>
              </a:xfrm>
            </p:grpSpPr>
            <p:sp>
              <p:nvSpPr>
                <p:cNvPr id="28" name="矩形: 圆角 27"/>
                <p:cNvSpPr/>
                <p:nvPr/>
              </p:nvSpPr>
              <p:spPr>
                <a:xfrm>
                  <a:off x="10609322" y="6411656"/>
                  <a:ext cx="768056" cy="280822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0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任意多边形: 形状 28"/>
                <p:cNvSpPr>
                  <a:spLocks noChangeAspect="1"/>
                </p:cNvSpPr>
                <p:nvPr/>
              </p:nvSpPr>
              <p:spPr>
                <a:xfrm>
                  <a:off x="10895955" y="6454831"/>
                  <a:ext cx="194790" cy="194473"/>
                </a:xfrm>
                <a:custGeom>
                  <a:avLst/>
                  <a:gdLst>
                    <a:gd name="T0" fmla="*/ 6445 w 6557"/>
                    <a:gd name="T1" fmla="*/ 6058 h 6556"/>
                    <a:gd name="T2" fmla="*/ 4828 w 6557"/>
                    <a:gd name="T3" fmla="*/ 4440 h 6556"/>
                    <a:gd name="T4" fmla="*/ 5441 w 6557"/>
                    <a:gd name="T5" fmla="*/ 2721 h 6556"/>
                    <a:gd name="T6" fmla="*/ 2720 w 6557"/>
                    <a:gd name="T7" fmla="*/ 0 h 6556"/>
                    <a:gd name="T8" fmla="*/ 0 w 6557"/>
                    <a:gd name="T9" fmla="*/ 2721 h 6556"/>
                    <a:gd name="T10" fmla="*/ 2721 w 6557"/>
                    <a:gd name="T11" fmla="*/ 5441 h 6556"/>
                    <a:gd name="T12" fmla="*/ 4440 w 6557"/>
                    <a:gd name="T13" fmla="*/ 4828 h 6556"/>
                    <a:gd name="T14" fmla="*/ 6057 w 6557"/>
                    <a:gd name="T15" fmla="*/ 6445 h 6556"/>
                    <a:gd name="T16" fmla="*/ 6447 w 6557"/>
                    <a:gd name="T17" fmla="*/ 6445 h 6556"/>
                    <a:gd name="T18" fmla="*/ 6445 w 6557"/>
                    <a:gd name="T19" fmla="*/ 6058 h 6556"/>
                    <a:gd name="T20" fmla="*/ 543 w 6557"/>
                    <a:gd name="T21" fmla="*/ 2721 h 6556"/>
                    <a:gd name="T22" fmla="*/ 2720 w 6557"/>
                    <a:gd name="T23" fmla="*/ 544 h 6556"/>
                    <a:gd name="T24" fmla="*/ 4899 w 6557"/>
                    <a:gd name="T25" fmla="*/ 2722 h 6556"/>
                    <a:gd name="T26" fmla="*/ 2720 w 6557"/>
                    <a:gd name="T27" fmla="*/ 4901 h 6556"/>
                    <a:gd name="T28" fmla="*/ 543 w 6557"/>
                    <a:gd name="T29" fmla="*/ 2721 h 6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557" h="6556">
                      <a:moveTo>
                        <a:pt x="6445" y="6058"/>
                      </a:moveTo>
                      <a:lnTo>
                        <a:pt x="4828" y="4440"/>
                      </a:lnTo>
                      <a:cubicBezTo>
                        <a:pt x="5211" y="3970"/>
                        <a:pt x="5441" y="3373"/>
                        <a:pt x="5441" y="2721"/>
                      </a:cubicBezTo>
                      <a:cubicBezTo>
                        <a:pt x="5441" y="1221"/>
                        <a:pt x="4221" y="0"/>
                        <a:pt x="2720" y="0"/>
                      </a:cubicBezTo>
                      <a:cubicBezTo>
                        <a:pt x="1219" y="0"/>
                        <a:pt x="0" y="1221"/>
                        <a:pt x="0" y="2721"/>
                      </a:cubicBezTo>
                      <a:cubicBezTo>
                        <a:pt x="0" y="4221"/>
                        <a:pt x="1220" y="5441"/>
                        <a:pt x="2721" y="5441"/>
                      </a:cubicBezTo>
                      <a:cubicBezTo>
                        <a:pt x="3372" y="5441"/>
                        <a:pt x="3971" y="5210"/>
                        <a:pt x="4440" y="4828"/>
                      </a:cubicBezTo>
                      <a:lnTo>
                        <a:pt x="6057" y="6445"/>
                      </a:lnTo>
                      <a:cubicBezTo>
                        <a:pt x="6168" y="6556"/>
                        <a:pt x="6336" y="6556"/>
                        <a:pt x="6447" y="6445"/>
                      </a:cubicBezTo>
                      <a:cubicBezTo>
                        <a:pt x="6557" y="6334"/>
                        <a:pt x="6557" y="6169"/>
                        <a:pt x="6445" y="6058"/>
                      </a:cubicBezTo>
                      <a:close/>
                      <a:moveTo>
                        <a:pt x="543" y="2721"/>
                      </a:moveTo>
                      <a:cubicBezTo>
                        <a:pt x="543" y="1520"/>
                        <a:pt x="1519" y="544"/>
                        <a:pt x="2720" y="544"/>
                      </a:cubicBezTo>
                      <a:cubicBezTo>
                        <a:pt x="3921" y="544"/>
                        <a:pt x="4899" y="1521"/>
                        <a:pt x="4899" y="2722"/>
                      </a:cubicBezTo>
                      <a:cubicBezTo>
                        <a:pt x="4899" y="3924"/>
                        <a:pt x="3921" y="4901"/>
                        <a:pt x="2720" y="4901"/>
                      </a:cubicBezTo>
                      <a:cubicBezTo>
                        <a:pt x="1519" y="4901"/>
                        <a:pt x="543" y="3922"/>
                        <a:pt x="543" y="27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719f844f-f0dc-466c-b56e-1de66a5ff3df"/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zh-CN" altLang="en-US" dirty="0"/>
              <a:t>AME Scanner Overview</a:t>
            </a:r>
            <a:endParaRPr lang="en-US" dirty="0"/>
          </a:p>
        </p:txBody>
      </p:sp>
      <p:sp>
        <p:nvSpPr>
          <p:cNvPr id="9" name="副标题 8" descr="e4ac9bd5-ae82-4f0b-b94c-f49c502ec23c"/>
          <p:cNvSpPr>
            <a:spLocks noGrp="1"/>
          </p:cNvSpPr>
          <p:nvPr>
            <p:ph type="subTitle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A Foundation for Spatial Data Processing in the AMAR Ecosystem</a:t>
            </a:r>
            <a:endParaRPr lang="en-US" dirty="0"/>
          </a:p>
        </p:txBody>
      </p:sp>
      <p:sp>
        <p:nvSpPr>
          <p:cNvPr id="4" name="文本占位符 3" descr="782b65f5-b366-4f6a-9d3e-d628fa2a1d11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en-US" dirty="0" err="1"/>
              <a:t>Ceaserzhao</a:t>
            </a:r>
            <a:endParaRPr lang="en-US" dirty="0"/>
          </a:p>
        </p:txBody>
      </p:sp>
      <p:sp>
        <p:nvSpPr>
          <p:cNvPr id="7" name="文本占位符 6" descr="06de3136-1319-4f82-b2cd-fb7b852fb51f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</a:t>
            </a:r>
            <a:r>
              <a:rPr lang="en-US" altLang="zh-CN" dirty="0"/>
              <a:t>26.2.27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928e6d46-efde-4fa2-9a03-bfd03409af99.source.5.zh-Hans.pptx" descr="ddedb247-2813-42ff-8041-9e103b482179">
            <a:extLst>
              <a:ext uri="{FF2B5EF4-FFF2-40B4-BE49-F238E27FC236}">
                <a16:creationId xmlns:a16="http://schemas.microsoft.com/office/drawing/2014/main" id="{D237846C-CAA9-67B1-2C27-46B2A056967C}"/>
              </a:ext>
            </a:extLst>
          </p:cNvPr>
          <p:cNvGrpSpPr/>
          <p:nvPr/>
        </p:nvGrpSpPr>
        <p:grpSpPr>
          <a:xfrm>
            <a:off x="660400" y="1130299"/>
            <a:ext cx="10858500" cy="5003801"/>
            <a:chOff x="660400" y="1130299"/>
            <a:chExt cx="10858500" cy="5003801"/>
          </a:xfrm>
        </p:grpSpPr>
        <p:sp>
          <p:nvSpPr>
            <p:cNvPr id="3" name="Title" descr="21ab7cdb-54fa-4bfb-abcf-9933a1a3a907">
              <a:extLst>
                <a:ext uri="{FF2B5EF4-FFF2-40B4-BE49-F238E27FC236}">
                  <a16:creationId xmlns:a16="http://schemas.microsoft.com/office/drawing/2014/main" id="{96B8E5C0-EE00-4E6C-9506-2AAF4F7B7891}"/>
                </a:ext>
              </a:extLst>
            </p:cNvPr>
            <p:cNvSpPr>
              <a:spLocks/>
            </p:cNvSpPr>
            <p:nvPr/>
          </p:nvSpPr>
          <p:spPr>
            <a:xfrm>
              <a:off x="660400" y="1130299"/>
              <a:ext cx="3295151" cy="284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From Data Loading to Insights Extraction</a:t>
              </a:r>
              <a:endParaRPr lang="en-US" dirty="0"/>
            </a:p>
          </p:txBody>
        </p:sp>
        <p:sp>
          <p:nvSpPr>
            <p:cNvPr id="10" name="PictureMisc" descr="c77b37b4-b8d1-4572-9ce0-06394264fcea">
              <a:extLst>
                <a:ext uri="{FF2B5EF4-FFF2-40B4-BE49-F238E27FC236}">
                  <a16:creationId xmlns:a16="http://schemas.microsoft.com/office/drawing/2014/main" id="{5B9A0591-91FB-77EA-8AAC-9C4360D5D5EC}"/>
                </a:ext>
              </a:extLst>
            </p:cNvPr>
            <p:cNvSpPr/>
            <p:nvPr/>
          </p:nvSpPr>
          <p:spPr>
            <a:xfrm>
              <a:off x="4244724" y="1130300"/>
              <a:ext cx="7274175" cy="2844800"/>
            </a:xfrm>
            <a:prstGeom prst="roundRect">
              <a:avLst>
                <a:gd name="adj" fmla="val 4509"/>
              </a:avLst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 descr="0dfc659c-fe0d-489c-969b-2facc68198f2">
              <a:extLst>
                <a:ext uri="{FF2B5EF4-FFF2-40B4-BE49-F238E27FC236}">
                  <a16:creationId xmlns:a16="http://schemas.microsoft.com/office/drawing/2014/main" id="{EF427AAB-E597-8297-5ED8-8E87A13DC711}"/>
                </a:ext>
              </a:extLst>
            </p:cNvPr>
            <p:cNvGrpSpPr/>
            <p:nvPr/>
          </p:nvGrpSpPr>
          <p:grpSpPr>
            <a:xfrm>
              <a:off x="660400" y="4165600"/>
              <a:ext cx="2039757" cy="1968500"/>
              <a:chOff x="7562850" y="4571497"/>
              <a:chExt cx="3956050" cy="1968500"/>
            </a:xfrm>
          </p:grpSpPr>
          <p:sp>
            <p:nvSpPr>
              <p:cNvPr id="15" name="Bullet1" descr="5cdcbd9d-821e-4ab6-8783-ad3dcff64366">
                <a:extLst>
                  <a:ext uri="{FF2B5EF4-FFF2-40B4-BE49-F238E27FC236}">
                    <a16:creationId xmlns:a16="http://schemas.microsoft.com/office/drawing/2014/main" id="{67E0983D-2914-04AB-B99C-ACD5CCD863F5}"/>
                  </a:ext>
                </a:extLst>
              </p:cNvPr>
              <p:cNvSpPr txBox="1"/>
              <p:nvPr/>
            </p:nvSpPr>
            <p:spPr>
              <a:xfrm>
                <a:off x="7562850" y="4571497"/>
                <a:ext cx="3956050" cy="7526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3DGS Data Loading</a:t>
                </a:r>
                <a:endParaRPr lang="en-US" dirty="0"/>
              </a:p>
            </p:txBody>
          </p:sp>
          <p:sp>
            <p:nvSpPr>
              <p:cNvPr id="16" name="Text1" descr="dc2e1dfe-b180-4ac7-b1d8-7130c0c6019b">
                <a:extLst>
                  <a:ext uri="{FF2B5EF4-FFF2-40B4-BE49-F238E27FC236}">
                    <a16:creationId xmlns:a16="http://schemas.microsoft.com/office/drawing/2014/main" id="{4155CCC1-F6B7-ED48-EEBE-CE071CEBF967}"/>
                  </a:ext>
                </a:extLst>
              </p:cNvPr>
              <p:cNvSpPr txBox="1"/>
              <p:nvPr/>
            </p:nvSpPr>
            <p:spPr>
              <a:xfrm>
                <a:off x="7562850" y="5324130"/>
                <a:ext cx="3956050" cy="12158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85000" lnSpcReduction="10000"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Supports various input formats (.ply,.splat). It extracts essential geometric properties such as position, color, opacity, and scale, converting the data into an internal Gaussian representation.</a:t>
                </a:r>
                <a:endParaRPr lang="en-US" dirty="0"/>
              </a:p>
            </p:txBody>
          </p:sp>
        </p:grpSp>
        <p:grpSp>
          <p:nvGrpSpPr>
            <p:cNvPr id="20" name="组合 19" descr="3115de60-bf06-45cd-9157-6e3ce24dc893">
              <a:extLst>
                <a:ext uri="{FF2B5EF4-FFF2-40B4-BE49-F238E27FC236}">
                  <a16:creationId xmlns:a16="http://schemas.microsoft.com/office/drawing/2014/main" id="{B3257E23-9E9E-6F3F-F469-D1EDCF9FAD89}"/>
                </a:ext>
              </a:extLst>
            </p:cNvPr>
            <p:cNvGrpSpPr/>
            <p:nvPr/>
          </p:nvGrpSpPr>
          <p:grpSpPr>
            <a:xfrm>
              <a:off x="2865086" y="4165600"/>
              <a:ext cx="2039757" cy="1968500"/>
              <a:chOff x="7562850" y="4571497"/>
              <a:chExt cx="3956050" cy="1968500"/>
            </a:xfrm>
          </p:grpSpPr>
          <p:sp>
            <p:nvSpPr>
              <p:cNvPr id="21" name="Bullet2" descr="7e9cec28-ab2c-4020-82f5-cf17f99c8a30">
                <a:extLst>
                  <a:ext uri="{FF2B5EF4-FFF2-40B4-BE49-F238E27FC236}">
                    <a16:creationId xmlns:a16="http://schemas.microsoft.com/office/drawing/2014/main" id="{7526C506-97A4-93D3-48F8-DDE596929944}"/>
                  </a:ext>
                </a:extLst>
              </p:cNvPr>
              <p:cNvSpPr txBox="1"/>
              <p:nvPr/>
            </p:nvSpPr>
            <p:spPr>
              <a:xfrm>
                <a:off x="7562850" y="4571497"/>
                <a:ext cx="3956050" cy="7526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Spatial Density Analysis</a:t>
                </a:r>
                <a:endParaRPr lang="en-US" dirty="0"/>
              </a:p>
            </p:txBody>
          </p:sp>
          <p:sp>
            <p:nvSpPr>
              <p:cNvPr id="22" name="Text2" descr="fc9ff9ea-5ec0-410a-a256-53a68f761231">
                <a:extLst>
                  <a:ext uri="{FF2B5EF4-FFF2-40B4-BE49-F238E27FC236}">
                    <a16:creationId xmlns:a16="http://schemas.microsoft.com/office/drawing/2014/main" id="{06E40FDB-D951-D0FA-BC2E-8484B158F1F0}"/>
                  </a:ext>
                </a:extLst>
              </p:cNvPr>
              <p:cNvSpPr txBox="1"/>
              <p:nvPr/>
            </p:nvSpPr>
            <p:spPr>
              <a:xfrm>
                <a:off x="7562850" y="5324130"/>
                <a:ext cx="3956050" cy="12158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85000" lnSpcReduction="20000"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Constructs a continuous density approximation from the Gaussian distributions. It computes local densities, identifies dense regions via thresholding, and provides comprehensive statistics.</a:t>
                </a:r>
                <a:endParaRPr lang="en-US" dirty="0"/>
              </a:p>
            </p:txBody>
          </p:sp>
        </p:grpSp>
        <p:grpSp>
          <p:nvGrpSpPr>
            <p:cNvPr id="23" name="组合 22" descr="5537a23f-eca1-43f0-b194-229d9e523b84">
              <a:extLst>
                <a:ext uri="{FF2B5EF4-FFF2-40B4-BE49-F238E27FC236}">
                  <a16:creationId xmlns:a16="http://schemas.microsoft.com/office/drawing/2014/main" id="{4EDB7864-F6B5-9D73-69E6-D23BB58EDA93}"/>
                </a:ext>
              </a:extLst>
            </p:cNvPr>
            <p:cNvGrpSpPr/>
            <p:nvPr/>
          </p:nvGrpSpPr>
          <p:grpSpPr>
            <a:xfrm>
              <a:off x="5069772" y="4165600"/>
              <a:ext cx="2039757" cy="1968500"/>
              <a:chOff x="7562850" y="4571497"/>
              <a:chExt cx="3956050" cy="1968500"/>
            </a:xfrm>
          </p:grpSpPr>
          <p:sp>
            <p:nvSpPr>
              <p:cNvPr id="24" name="Bullet3" descr="19488bad-e39e-4649-b6b9-df9790ade7f2">
                <a:extLst>
                  <a:ext uri="{FF2B5EF4-FFF2-40B4-BE49-F238E27FC236}">
                    <a16:creationId xmlns:a16="http://schemas.microsoft.com/office/drawing/2014/main" id="{2F682939-C04E-3324-25EC-5ABE271D62FC}"/>
                  </a:ext>
                </a:extLst>
              </p:cNvPr>
              <p:cNvSpPr txBox="1"/>
              <p:nvPr/>
            </p:nvSpPr>
            <p:spPr>
              <a:xfrm>
                <a:off x="7562850" y="4571497"/>
                <a:ext cx="3956050" cy="7526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Clustering &amp; Segmentation</a:t>
                </a:r>
                <a:endParaRPr lang="en-US" dirty="0"/>
              </a:p>
            </p:txBody>
          </p:sp>
          <p:sp>
            <p:nvSpPr>
              <p:cNvPr id="25" name="Text3" descr="9bebd0e6-8ef6-439f-9d35-e8a0693e6c67">
                <a:extLst>
                  <a:ext uri="{FF2B5EF4-FFF2-40B4-BE49-F238E27FC236}">
                    <a16:creationId xmlns:a16="http://schemas.microsoft.com/office/drawing/2014/main" id="{7705BB42-F1C9-5136-DEC4-0F19C0841AC5}"/>
                  </a:ext>
                </a:extLst>
              </p:cNvPr>
              <p:cNvSpPr txBox="1"/>
              <p:nvPr/>
            </p:nvSpPr>
            <p:spPr>
              <a:xfrm>
                <a:off x="7562850" y="5324130"/>
                <a:ext cx="3956050" cy="12158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85000" lnSpcReduction="10000"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Employs the DBSCAN algorithm to segment the continuous field into distinct, anonymous spatial clusters. Configurable parameters (epsilon, min points) allow for flexible cluster detection.</a:t>
                </a:r>
                <a:endParaRPr lang="en-US" dirty="0"/>
              </a:p>
            </p:txBody>
          </p:sp>
        </p:grpSp>
        <p:grpSp>
          <p:nvGrpSpPr>
            <p:cNvPr id="26" name="组合 25" descr="4962ead3-9750-4a8e-99b5-f542810432fd">
              <a:extLst>
                <a:ext uri="{FF2B5EF4-FFF2-40B4-BE49-F238E27FC236}">
                  <a16:creationId xmlns:a16="http://schemas.microsoft.com/office/drawing/2014/main" id="{395FAE90-052D-B238-C5CD-CEBA8EA6778B}"/>
                </a:ext>
              </a:extLst>
            </p:cNvPr>
            <p:cNvGrpSpPr/>
            <p:nvPr/>
          </p:nvGrpSpPr>
          <p:grpSpPr>
            <a:xfrm>
              <a:off x="7274458" y="4165600"/>
              <a:ext cx="2039757" cy="1968500"/>
              <a:chOff x="7562850" y="4571497"/>
              <a:chExt cx="3956050" cy="1968500"/>
            </a:xfrm>
          </p:grpSpPr>
          <p:sp>
            <p:nvSpPr>
              <p:cNvPr id="27" name="Bullet4" descr="9ee5027b-60cd-4b02-ad80-7603628584a8">
                <a:extLst>
                  <a:ext uri="{FF2B5EF4-FFF2-40B4-BE49-F238E27FC236}">
                    <a16:creationId xmlns:a16="http://schemas.microsoft.com/office/drawing/2014/main" id="{D622AE50-F093-F596-C171-9E3E0118DAB5}"/>
                  </a:ext>
                </a:extLst>
              </p:cNvPr>
              <p:cNvSpPr txBox="1"/>
              <p:nvPr/>
            </p:nvSpPr>
            <p:spPr>
              <a:xfrm>
                <a:off x="7562850" y="4571497"/>
                <a:ext cx="3956050" cy="7526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 fontScale="92500" lnSpcReduction="20000"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Surface Candidate Extraction</a:t>
                </a:r>
                <a:endParaRPr lang="en-US" dirty="0"/>
              </a:p>
            </p:txBody>
          </p:sp>
          <p:sp>
            <p:nvSpPr>
              <p:cNvPr id="28" name="Text4" descr="470e179f-b9de-470f-a4d9-6629ae68234a">
                <a:extLst>
                  <a:ext uri="{FF2B5EF4-FFF2-40B4-BE49-F238E27FC236}">
                    <a16:creationId xmlns:a16="http://schemas.microsoft.com/office/drawing/2014/main" id="{9D8F339E-ED4D-0843-07ED-2DFC56A4FDDD}"/>
                  </a:ext>
                </a:extLst>
              </p:cNvPr>
              <p:cNvSpPr txBox="1"/>
              <p:nvPr/>
            </p:nvSpPr>
            <p:spPr>
              <a:xfrm>
                <a:off x="7562850" y="5324130"/>
                <a:ext cx="3956050" cy="12158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85000" lnSpcReduction="20000"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Identifies potential boundary surfaces through advanced curvature analysis. Local PCA and normal estimation are performed to compute curvature statistics and distinguish surface regions.</a:t>
                </a:r>
                <a:endParaRPr lang="en-US" dirty="0"/>
              </a:p>
            </p:txBody>
          </p:sp>
        </p:grpSp>
        <p:grpSp>
          <p:nvGrpSpPr>
            <p:cNvPr id="6" name="组合 1" descr="fac12fe0-985d-45eb-996c-41de99f7b6c3">
              <a:extLst>
                <a:ext uri="{FF2B5EF4-FFF2-40B4-BE49-F238E27FC236}">
                  <a16:creationId xmlns:a16="http://schemas.microsoft.com/office/drawing/2014/main" id="{AC4E5547-CB03-FB33-4CD9-3AF281BB042B}"/>
                </a:ext>
              </a:extLst>
            </p:cNvPr>
            <p:cNvGrpSpPr/>
            <p:nvPr/>
          </p:nvGrpSpPr>
          <p:grpSpPr>
            <a:xfrm>
              <a:off x="9479143" y="4165600"/>
              <a:ext cx="2039757" cy="1968500"/>
              <a:chOff x="7562850" y="4571497"/>
              <a:chExt cx="3956050" cy="1968500"/>
            </a:xfrm>
          </p:grpSpPr>
          <p:sp>
            <p:nvSpPr>
              <p:cNvPr id="4" name="Bullet5" descr="71676f61-6289-47af-a084-8a58545bd728">
                <a:extLst>
                  <a:ext uri="{FF2B5EF4-FFF2-40B4-BE49-F238E27FC236}">
                    <a16:creationId xmlns:a16="http://schemas.microsoft.com/office/drawing/2014/main" id="{14D61C17-BFB1-525D-98EF-740ABA64F241}"/>
                  </a:ext>
                </a:extLst>
              </p:cNvPr>
              <p:cNvSpPr txBox="1"/>
              <p:nvPr/>
            </p:nvSpPr>
            <p:spPr>
              <a:xfrm>
                <a:off x="7562850" y="4571497"/>
                <a:ext cx="3956050" cy="7526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Spatial Graph Construction</a:t>
                </a:r>
                <a:endParaRPr lang="en-US" dirty="0"/>
              </a:p>
            </p:txBody>
          </p:sp>
          <p:sp>
            <p:nvSpPr>
              <p:cNvPr id="5" name="Text5" descr="207429a4-f709-4087-8e64-1af2a732cc3d">
                <a:extLst>
                  <a:ext uri="{FF2B5EF4-FFF2-40B4-BE49-F238E27FC236}">
                    <a16:creationId xmlns:a16="http://schemas.microsoft.com/office/drawing/2014/main" id="{54EBFAE6-17CA-4D32-0A23-EE40A4FB9CE5}"/>
                  </a:ext>
                </a:extLst>
              </p:cNvPr>
              <p:cNvSpPr txBox="1"/>
              <p:nvPr/>
            </p:nvSpPr>
            <p:spPr>
              <a:xfrm>
                <a:off x="7562850" y="5324130"/>
                <a:ext cx="3956050" cy="12158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85000" lnSpcReduction="20000"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1200" dirty="0">
                    <a:cs typeface="+mn-ea"/>
                    <a:sym typeface="+mn-lt"/>
                  </a:rPr>
                  <a:t>Generates a spatial topology graph depicting the relationships between entities. It identifies and classifies adjacency, containment, and relative positional relationships in a purely geometric manner.</a:t>
                </a:r>
                <a:endParaRPr lang="en-US" dirty="0"/>
              </a:p>
            </p:txBody>
          </p:sp>
        </p:grp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Key Operations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42bb8b3e-e628-4e74-b27d-b10750a7b59d.source.4.zh-Hans.pptx" descr="02e622e9-c15b-40b3-9191-849e8acfadbd">
            <a:extLst>
              <a:ext uri="{FF2B5EF4-FFF2-40B4-BE49-F238E27FC236}">
                <a16:creationId xmlns:a16="http://schemas.microsoft.com/office/drawing/2014/main" id="{37CF4B70-47D8-F2BE-4A3F-50A49054AC31}"/>
              </a:ext>
            </a:extLst>
          </p:cNvPr>
          <p:cNvGrpSpPr/>
          <p:nvPr/>
        </p:nvGrpSpPr>
        <p:grpSpPr>
          <a:xfrm>
            <a:off x="660401" y="1130299"/>
            <a:ext cx="11531599" cy="4776640"/>
            <a:chOff x="660401" y="1130299"/>
            <a:chExt cx="11531599" cy="4776640"/>
          </a:xfrm>
        </p:grpSpPr>
        <p:sp>
          <p:nvSpPr>
            <p:cNvPr id="3" name="Title" descr="49f2fdac-5f1a-4d52-9065-6e151d5e57e2">
              <a:extLst>
                <a:ext uri="{FF2B5EF4-FFF2-40B4-BE49-F238E27FC236}">
                  <a16:creationId xmlns:a16="http://schemas.microsoft.com/office/drawing/2014/main" id="{9567422B-39FB-D9DE-DD36-422F97743E53}"/>
                </a:ext>
              </a:extLst>
            </p:cNvPr>
            <p:cNvSpPr>
              <a:spLocks/>
            </p:cNvSpPr>
            <p:nvPr/>
          </p:nvSpPr>
          <p:spPr>
            <a:xfrm>
              <a:off x="660401" y="1130299"/>
              <a:ext cx="6032500" cy="1140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Purely Geometric SpatialStructurePackage</a:t>
              </a:r>
              <a:endParaRPr lang="en-US" dirty="0"/>
            </a:p>
          </p:txBody>
        </p:sp>
        <p:grpSp>
          <p:nvGrpSpPr>
            <p:cNvPr id="12" name="组合 11" descr="ede55d6c-b40f-4f3a-99b1-e1eab8357f83">
              <a:extLst>
                <a:ext uri="{FF2B5EF4-FFF2-40B4-BE49-F238E27FC236}">
                  <a16:creationId xmlns:a16="http://schemas.microsoft.com/office/drawing/2014/main" id="{7F039A9D-12F4-A3AD-98E1-1B057125C5ED}"/>
                </a:ext>
              </a:extLst>
            </p:cNvPr>
            <p:cNvGrpSpPr/>
            <p:nvPr/>
          </p:nvGrpSpPr>
          <p:grpSpPr>
            <a:xfrm>
              <a:off x="660401" y="2372188"/>
              <a:ext cx="2908073" cy="1635124"/>
              <a:chOff x="660401" y="2372188"/>
              <a:chExt cx="2908073" cy="1635124"/>
            </a:xfrm>
          </p:grpSpPr>
          <p:sp>
            <p:nvSpPr>
              <p:cNvPr id="4" name="Bullet1" descr="da058cca-a923-44e5-8f2a-e29ea80d40f5">
                <a:extLst>
                  <a:ext uri="{FF2B5EF4-FFF2-40B4-BE49-F238E27FC236}">
                    <a16:creationId xmlns:a16="http://schemas.microsoft.com/office/drawing/2014/main" id="{16826F92-6D3B-6904-9FDC-75317E07AA4A}"/>
                  </a:ext>
                </a:extLst>
              </p:cNvPr>
              <p:cNvSpPr txBox="1"/>
              <p:nvPr/>
            </p:nvSpPr>
            <p:spPr>
              <a:xfrm>
                <a:off x="660401" y="2372188"/>
                <a:ext cx="2908073" cy="7265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Scene Bounding Box</a:t>
                </a:r>
                <a:endParaRPr lang="en-US" dirty="0"/>
              </a:p>
            </p:txBody>
          </p:sp>
          <p:sp>
            <p:nvSpPr>
              <p:cNvPr id="5" name="Text1" descr="732299b4-9b4f-41cb-9fe9-fb7ce73c4fd0">
                <a:extLst>
                  <a:ext uri="{FF2B5EF4-FFF2-40B4-BE49-F238E27FC236}">
                    <a16:creationId xmlns:a16="http://schemas.microsoft.com/office/drawing/2014/main" id="{9AD534D9-BB2E-EB26-E625-8E9927095575}"/>
                  </a:ext>
                </a:extLst>
              </p:cNvPr>
              <p:cNvSpPr txBox="1"/>
              <p:nvPr/>
            </p:nvSpPr>
            <p:spPr>
              <a:xfrm>
                <a:off x="660401" y="3098781"/>
                <a:ext cx="2908073" cy="9085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An Oriented Bounding Box (OBB) that encapsulates the entire processed scene, providing global spatial context.</a:t>
                </a:r>
                <a:endParaRPr lang="en-US" dirty="0"/>
              </a:p>
            </p:txBody>
          </p:sp>
        </p:grpSp>
        <p:grpSp>
          <p:nvGrpSpPr>
            <p:cNvPr id="13" name="组合 12" descr="0ef28402-511e-49e8-acdb-5b1b07e62fc3">
              <a:extLst>
                <a:ext uri="{FF2B5EF4-FFF2-40B4-BE49-F238E27FC236}">
                  <a16:creationId xmlns:a16="http://schemas.microsoft.com/office/drawing/2014/main" id="{FB428FCD-457D-D75C-9A06-5301B7AE0E1A}"/>
                </a:ext>
              </a:extLst>
            </p:cNvPr>
            <p:cNvGrpSpPr/>
            <p:nvPr/>
          </p:nvGrpSpPr>
          <p:grpSpPr>
            <a:xfrm>
              <a:off x="3784828" y="2372188"/>
              <a:ext cx="2908073" cy="1635124"/>
              <a:chOff x="3784828" y="2372188"/>
              <a:chExt cx="2908073" cy="1635124"/>
            </a:xfrm>
          </p:grpSpPr>
          <p:sp>
            <p:nvSpPr>
              <p:cNvPr id="6" name="Bullet2" descr="f8947aa4-6524-487c-9aff-a6af0b06f61a">
                <a:extLst>
                  <a:ext uri="{FF2B5EF4-FFF2-40B4-BE49-F238E27FC236}">
                    <a16:creationId xmlns:a16="http://schemas.microsoft.com/office/drawing/2014/main" id="{C3D2B534-991C-F894-BADF-11CE2289DB39}"/>
                  </a:ext>
                </a:extLst>
              </p:cNvPr>
              <p:cNvSpPr txBox="1"/>
              <p:nvPr/>
            </p:nvSpPr>
            <p:spPr>
              <a:xfrm>
                <a:off x="3784828" y="2372188"/>
                <a:ext cx="2908073" cy="7265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Entities</a:t>
                </a:r>
                <a:endParaRPr lang="en-US" dirty="0"/>
              </a:p>
            </p:txBody>
          </p:sp>
          <p:sp>
            <p:nvSpPr>
              <p:cNvPr id="7" name="Text2" descr="34c1c795-0af2-4c54-831e-9587b4244690">
                <a:extLst>
                  <a:ext uri="{FF2B5EF4-FFF2-40B4-BE49-F238E27FC236}">
                    <a16:creationId xmlns:a16="http://schemas.microsoft.com/office/drawing/2014/main" id="{E76DD3DF-F423-102B-9A70-5E6E883E29EA}"/>
                  </a:ext>
                </a:extLst>
              </p:cNvPr>
              <p:cNvSpPr txBox="1"/>
              <p:nvPr/>
            </p:nvSpPr>
            <p:spPr>
              <a:xfrm>
                <a:off x="3784828" y="3098781"/>
                <a:ext cx="2908073" cy="9085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A list of AmeEntity objects, each containing a unique ID, local OBB, an initial "unknown" metaclass, and a placeholder for a future physics handle.</a:t>
                </a:r>
                <a:endParaRPr lang="en-US" dirty="0"/>
              </a:p>
            </p:txBody>
          </p:sp>
        </p:grpSp>
        <p:grpSp>
          <p:nvGrpSpPr>
            <p:cNvPr id="14" name="组合 13" descr="54bd562c-ee3c-4541-b1d3-059232fb5976">
              <a:extLst>
                <a:ext uri="{FF2B5EF4-FFF2-40B4-BE49-F238E27FC236}">
                  <a16:creationId xmlns:a16="http://schemas.microsoft.com/office/drawing/2014/main" id="{8481B372-7430-809C-955D-17C18B694873}"/>
                </a:ext>
              </a:extLst>
            </p:cNvPr>
            <p:cNvGrpSpPr/>
            <p:nvPr/>
          </p:nvGrpSpPr>
          <p:grpSpPr>
            <a:xfrm>
              <a:off x="660401" y="4271815"/>
              <a:ext cx="2908073" cy="1635124"/>
              <a:chOff x="660401" y="4271815"/>
              <a:chExt cx="2908073" cy="1635124"/>
            </a:xfrm>
          </p:grpSpPr>
          <p:sp>
            <p:nvSpPr>
              <p:cNvPr id="8" name="Bullet3" descr="2328c1e4-6403-4b32-9f02-1bfef89352f0">
                <a:extLst>
                  <a:ext uri="{FF2B5EF4-FFF2-40B4-BE49-F238E27FC236}">
                    <a16:creationId xmlns:a16="http://schemas.microsoft.com/office/drawing/2014/main" id="{D9E60FEA-A9A3-64C0-E513-2E74BEE99BC1}"/>
                  </a:ext>
                </a:extLst>
              </p:cNvPr>
              <p:cNvSpPr txBox="1"/>
              <p:nvPr/>
            </p:nvSpPr>
            <p:spPr>
              <a:xfrm>
                <a:off x="660401" y="4271815"/>
                <a:ext cx="2908073" cy="7265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Relationships</a:t>
                </a:r>
                <a:endParaRPr lang="en-US" dirty="0"/>
              </a:p>
            </p:txBody>
          </p:sp>
          <p:sp>
            <p:nvSpPr>
              <p:cNvPr id="9" name="Text3" descr="b7e86d17-7935-4645-b855-5a7759bcce66">
                <a:extLst>
                  <a:ext uri="{FF2B5EF4-FFF2-40B4-BE49-F238E27FC236}">
                    <a16:creationId xmlns:a16="http://schemas.microsoft.com/office/drawing/2014/main" id="{66C1F79A-FAE8-2303-B1FB-D5DBB713A3F5}"/>
                  </a:ext>
                </a:extLst>
              </p:cNvPr>
              <p:cNvSpPr txBox="1"/>
              <p:nvPr/>
            </p:nvSpPr>
            <p:spPr>
              <a:xfrm>
                <a:off x="660401" y="4998408"/>
                <a:ext cx="2908073" cy="9085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A list of SpatialRelationship objects detailing the interactions between entities. Each relationship includes source and target IDs, a relationship type (e.g., contains, adjacent_to), and a confidence score.</a:t>
                </a:r>
                <a:endParaRPr lang="en-US" dirty="0"/>
              </a:p>
            </p:txBody>
          </p:sp>
        </p:grpSp>
        <p:grpSp>
          <p:nvGrpSpPr>
            <p:cNvPr id="15" name="组合 14" descr="2a7f3038-b1f9-450d-8824-94aa62de5cf3">
              <a:extLst>
                <a:ext uri="{FF2B5EF4-FFF2-40B4-BE49-F238E27FC236}">
                  <a16:creationId xmlns:a16="http://schemas.microsoft.com/office/drawing/2014/main" id="{30442859-1E0B-B6A1-76C6-E1B19EBA1013}"/>
                </a:ext>
              </a:extLst>
            </p:cNvPr>
            <p:cNvGrpSpPr/>
            <p:nvPr/>
          </p:nvGrpSpPr>
          <p:grpSpPr>
            <a:xfrm>
              <a:off x="3784828" y="4271815"/>
              <a:ext cx="2908073" cy="1635124"/>
              <a:chOff x="3784828" y="4271815"/>
              <a:chExt cx="2908073" cy="1635124"/>
            </a:xfrm>
          </p:grpSpPr>
          <p:sp>
            <p:nvSpPr>
              <p:cNvPr id="10" name="Bullet4" descr="d2374d5c-03a3-41f6-ab92-f7ff7751d740">
                <a:extLst>
                  <a:ext uri="{FF2B5EF4-FFF2-40B4-BE49-F238E27FC236}">
                    <a16:creationId xmlns:a16="http://schemas.microsoft.com/office/drawing/2014/main" id="{341ADAD8-7852-221D-52F7-F86BE9021C64}"/>
                  </a:ext>
                </a:extLst>
              </p:cNvPr>
              <p:cNvSpPr txBox="1"/>
              <p:nvPr/>
            </p:nvSpPr>
            <p:spPr>
              <a:xfrm>
                <a:off x="3784828" y="4271815"/>
                <a:ext cx="2908073" cy="7265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Metadata</a:t>
                </a:r>
                <a:endParaRPr lang="en-US" dirty="0"/>
              </a:p>
            </p:txBody>
          </p:sp>
          <p:sp>
            <p:nvSpPr>
              <p:cNvPr id="11" name="Text4" descr="3f4606cb-2c80-4a42-9e60-d96225084990">
                <a:extLst>
                  <a:ext uri="{FF2B5EF4-FFF2-40B4-BE49-F238E27FC236}">
                    <a16:creationId xmlns:a16="http://schemas.microsoft.com/office/drawing/2014/main" id="{354ACB5B-6DD1-37AC-5A0E-8CAEBBF212B6}"/>
                  </a:ext>
                </a:extLst>
              </p:cNvPr>
              <p:cNvSpPr txBox="1"/>
              <p:nvPr/>
            </p:nvSpPr>
            <p:spPr>
              <a:xfrm>
                <a:off x="3784828" y="4998408"/>
                <a:ext cx="2908073" cy="9085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Comprehensive information about the processing, including version, timestamp, total processing time, and statistical data about the scene.</a:t>
                </a:r>
                <a:endParaRPr lang="en-US" dirty="0"/>
              </a:p>
            </p:txBody>
          </p:sp>
        </p:grpSp>
        <p:pic>
          <p:nvPicPr>
            <p:cNvPr id="16" name="图片 15" descr="57f54d02-bea1-4e91-be90-c16295c657c6">
              <a:extLst>
                <a:ext uri="{FF2B5EF4-FFF2-40B4-BE49-F238E27FC236}">
                  <a16:creationId xmlns:a16="http://schemas.microsoft.com/office/drawing/2014/main" id="{FDE1A499-AE97-1221-DBA6-0853073C3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03844" y="1416407"/>
              <a:ext cx="5388156" cy="4273277"/>
            </a:xfrm>
            <a:custGeom>
              <a:avLst/>
              <a:gdLst>
                <a:gd name="csX0" fmla="*/ 0 w 5388156"/>
                <a:gd name="csY0" fmla="*/ 0 h 4273277"/>
                <a:gd name="csX1" fmla="*/ 5388156 w 5388156"/>
                <a:gd name="csY1" fmla="*/ 0 h 4273277"/>
                <a:gd name="csX2" fmla="*/ 5388156 w 5388156"/>
                <a:gd name="csY2" fmla="*/ 4273277 h 4273277"/>
                <a:gd name="csX3" fmla="*/ 0 w 5388156"/>
                <a:gd name="csY3" fmla="*/ 4273277 h 42732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5388156" h="4273277">
                  <a:moveTo>
                    <a:pt x="0" y="0"/>
                  </a:moveTo>
                  <a:lnTo>
                    <a:pt x="5388156" y="0"/>
                  </a:lnTo>
                  <a:lnTo>
                    <a:pt x="5388156" y="4273277"/>
                  </a:lnTo>
                  <a:lnTo>
                    <a:pt x="0" y="4273277"/>
                  </a:lnTo>
                  <a:close/>
                </a:path>
              </a:pathLst>
            </a:custGeom>
          </p:spPr>
        </p:pic>
        <p:sp>
          <p:nvSpPr>
            <p:cNvPr id="18" name="PictureMisc" descr="cb1920d2-4acb-40c5-88d4-10e7a33d56b4">
              <a:extLst>
                <a:ext uri="{FF2B5EF4-FFF2-40B4-BE49-F238E27FC236}">
                  <a16:creationId xmlns:a16="http://schemas.microsoft.com/office/drawing/2014/main" id="{C5C00AE0-49D5-64A7-8F56-EA82FD6753F8}"/>
                </a:ext>
              </a:extLst>
            </p:cNvPr>
            <p:cNvSpPr/>
            <p:nvPr/>
          </p:nvSpPr>
          <p:spPr bwMode="auto">
            <a:xfrm>
              <a:off x="7777194" y="1992095"/>
              <a:ext cx="4414806" cy="3133709"/>
            </a:xfrm>
            <a:custGeom>
              <a:avLst/>
              <a:gdLst>
                <a:gd name="csX0" fmla="*/ 0 w 4414806"/>
                <a:gd name="csY0" fmla="*/ 0 h 3133709"/>
                <a:gd name="csX1" fmla="*/ 4414806 w 4414806"/>
                <a:gd name="csY1" fmla="*/ 0 h 3133709"/>
                <a:gd name="csX2" fmla="*/ 4414806 w 4414806"/>
                <a:gd name="csY2" fmla="*/ 3133709 h 3133709"/>
                <a:gd name="csX3" fmla="*/ 0 w 4414806"/>
                <a:gd name="csY3" fmla="*/ 3133709 h 31337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4414806" h="3133709">
                  <a:moveTo>
                    <a:pt x="0" y="0"/>
                  </a:moveTo>
                  <a:lnTo>
                    <a:pt x="4414806" y="0"/>
                  </a:lnTo>
                  <a:lnTo>
                    <a:pt x="4414806" y="3133709"/>
                  </a:lnTo>
                  <a:lnTo>
                    <a:pt x="0" y="3133709"/>
                  </a:lnTo>
                  <a:close/>
                </a:path>
              </a:pathLst>
            </a:cu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Output Data Format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b66ac058-fa72-4817-8a71-87818de2380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Design &amp; Philosophy</a:t>
            </a:r>
            <a:endParaRPr lang="en-US" dirty="0"/>
          </a:p>
        </p:txBody>
      </p:sp>
      <p:sp>
        <p:nvSpPr>
          <p:cNvPr id="25" name="文本占位符 24" descr="8c09cb2a-1acc-4ba7-8e06-fa10caacc27b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The guiding principles behind the Scanner's development and a discussion on its strategic importance to the overall AMAR Engine architecture.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00e60176-7c1b-4149-8a44-57be68f1c0b4.source.6.zh-Hans.pptx" descr="2a4f239e-0ec5-4797-a221-5cbd3bf970cb">
            <a:extLst>
              <a:ext uri="{FF2B5EF4-FFF2-40B4-BE49-F238E27FC236}">
                <a16:creationId xmlns:a16="http://schemas.microsoft.com/office/drawing/2014/main" id="{8CA16C92-2D5F-D5CF-DDA4-E8A1A01E3B99}"/>
              </a:ext>
            </a:extLst>
          </p:cNvPr>
          <p:cNvGrpSpPr/>
          <p:nvPr/>
        </p:nvGrpSpPr>
        <p:grpSpPr>
          <a:xfrm>
            <a:off x="660399" y="1130300"/>
            <a:ext cx="10858500" cy="5003801"/>
            <a:chOff x="660399" y="1130300"/>
            <a:chExt cx="10858500" cy="5003801"/>
          </a:xfrm>
        </p:grpSpPr>
        <p:cxnSp>
          <p:nvCxnSpPr>
            <p:cNvPr id="51" name="S" descr="293a5635-ca12-4333-94ff-dd3884b9a65d">
              <a:extLst>
                <a:ext uri="{FF2B5EF4-FFF2-40B4-BE49-F238E27FC236}">
                  <a16:creationId xmlns:a16="http://schemas.microsoft.com/office/drawing/2014/main" id="{46050697-71F5-CBA6-D024-C2E440C5E048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1231177" y="2197102"/>
              <a:ext cx="8857934" cy="0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o" descr="000a0cb0-d05e-4972-8412-0ba00bce1b11">
              <a:extLst>
                <a:ext uri="{FF2B5EF4-FFF2-40B4-BE49-F238E27FC236}">
                  <a16:creationId xmlns:a16="http://schemas.microsoft.com/office/drawing/2014/main" id="{8B593407-26B0-D912-C903-F5FB4AB10545}"/>
                </a:ext>
              </a:extLst>
            </p:cNvPr>
            <p:cNvSpPr/>
            <p:nvPr/>
          </p:nvSpPr>
          <p:spPr>
            <a:xfrm>
              <a:off x="660399" y="2616205"/>
              <a:ext cx="10858500" cy="351789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" name="Title" descr="cb26b6ad-1c20-4c7e-8d1a-454f7bc2134a">
              <a:extLst>
                <a:ext uri="{FF2B5EF4-FFF2-40B4-BE49-F238E27FC236}">
                  <a16:creationId xmlns:a16="http://schemas.microsoft.com/office/drawing/2014/main" id="{3E22A98A-97D8-646E-EDFE-B972B20A281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60399" y="1130300"/>
              <a:ext cx="10858500" cy="6476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Balancing Performance, Modularity, and Neutrality</a:t>
              </a:r>
              <a:endParaRPr lang="en-US" dirty="0"/>
            </a:p>
          </p:txBody>
        </p:sp>
        <p:grpSp>
          <p:nvGrpSpPr>
            <p:cNvPr id="48" name="组合 47" descr="d6dca379-f522-4d36-9b88-c07f78481b39">
              <a:extLst>
                <a:ext uri="{FF2B5EF4-FFF2-40B4-BE49-F238E27FC236}">
                  <a16:creationId xmlns:a16="http://schemas.microsoft.com/office/drawing/2014/main" id="{3E29F925-2BF5-841D-F843-A738A191B55B}"/>
                </a:ext>
              </a:extLst>
            </p:cNvPr>
            <p:cNvGrpSpPr/>
            <p:nvPr/>
          </p:nvGrpSpPr>
          <p:grpSpPr>
            <a:xfrm>
              <a:off x="747173" y="2003252"/>
              <a:ext cx="1708131" cy="4056788"/>
              <a:chOff x="747173" y="2003252"/>
              <a:chExt cx="1708131" cy="4056788"/>
            </a:xfrm>
          </p:grpSpPr>
          <p:sp>
            <p:nvSpPr>
              <p:cNvPr id="52" name="Number1" descr="7c6ca8c5-33ef-4408-b1d2-410f15f295a4">
                <a:extLst>
                  <a:ext uri="{FF2B5EF4-FFF2-40B4-BE49-F238E27FC236}">
                    <a16:creationId xmlns:a16="http://schemas.microsoft.com/office/drawing/2014/main" id="{D39548FC-783E-2889-D83A-F9493A1D8570}"/>
                  </a:ext>
                </a:extLst>
              </p:cNvPr>
              <p:cNvSpPr/>
              <p:nvPr/>
            </p:nvSpPr>
            <p:spPr>
              <a:xfrm>
                <a:off x="843477" y="2003252"/>
                <a:ext cx="387700" cy="387700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none" lIns="68575" tIns="34275" rIns="68575" bIns="34275" anchor="ctr" anchorCtr="0">
                <a:norm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1" name="Bullet1" descr="b6b031c6-dbb9-4ece-9e39-e36e53ad826f">
                <a:extLst>
                  <a:ext uri="{FF2B5EF4-FFF2-40B4-BE49-F238E27FC236}">
                    <a16:creationId xmlns:a16="http://schemas.microsoft.com/office/drawing/2014/main" id="{575DECE7-81CC-801F-06DA-501C74D1D7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173" y="2738762"/>
                <a:ext cx="1708131" cy="13059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Semantic Neutrality</a:t>
                </a:r>
                <a:endParaRPr lang="en-US" dirty="0"/>
              </a:p>
            </p:txBody>
          </p:sp>
          <p:sp>
            <p:nvSpPr>
              <p:cNvPr id="12" name="Text1" descr="bc32e27b-0755-4fd9-b64e-ac417fd0dcb6">
                <a:extLst>
                  <a:ext uri="{FF2B5EF4-FFF2-40B4-BE49-F238E27FC236}">
                    <a16:creationId xmlns:a16="http://schemas.microsoft.com/office/drawing/2014/main" id="{7A1169D5-A88B-4F6A-411B-59F722A1D18A}"/>
                  </a:ext>
                </a:extLst>
              </p:cNvPr>
              <p:cNvSpPr txBox="1"/>
              <p:nvPr/>
            </p:nvSpPr>
            <p:spPr>
              <a:xfrm>
                <a:off x="748699" y="4044710"/>
                <a:ext cx="1704874" cy="2015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The scanner strictly avoids any form of semantic inference. This separation ensures a clean delineation between information gathering and high-level reasoning, maintaining flexibility.</a:t>
                </a:r>
                <a:endParaRPr lang="en-US" dirty="0"/>
              </a:p>
            </p:txBody>
          </p:sp>
        </p:grpSp>
        <p:grpSp>
          <p:nvGrpSpPr>
            <p:cNvPr id="49" name="组合 48" descr="efe64f83-0807-4919-9807-af2c8faa02e3">
              <a:extLst>
                <a:ext uri="{FF2B5EF4-FFF2-40B4-BE49-F238E27FC236}">
                  <a16:creationId xmlns:a16="http://schemas.microsoft.com/office/drawing/2014/main" id="{3D3CFABA-8D20-018B-2C18-802CC4882F6C}"/>
                </a:ext>
              </a:extLst>
            </p:cNvPr>
            <p:cNvGrpSpPr/>
            <p:nvPr/>
          </p:nvGrpSpPr>
          <p:grpSpPr>
            <a:xfrm>
              <a:off x="2544671" y="2003252"/>
              <a:ext cx="1708131" cy="4056788"/>
              <a:chOff x="2544671" y="2003252"/>
              <a:chExt cx="1708131" cy="4056788"/>
            </a:xfrm>
          </p:grpSpPr>
          <p:sp>
            <p:nvSpPr>
              <p:cNvPr id="4" name="Number2" descr="00ce8c25-0158-4ae6-ba48-bda598febc95">
                <a:extLst>
                  <a:ext uri="{FF2B5EF4-FFF2-40B4-BE49-F238E27FC236}">
                    <a16:creationId xmlns:a16="http://schemas.microsoft.com/office/drawing/2014/main" id="{CBF0A2A6-7886-5657-CADF-A0EF7C829829}"/>
                  </a:ext>
                </a:extLst>
              </p:cNvPr>
              <p:cNvSpPr/>
              <p:nvPr/>
            </p:nvSpPr>
            <p:spPr>
              <a:xfrm>
                <a:off x="2640975" y="2003252"/>
                <a:ext cx="387700" cy="387700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none" lIns="68575" tIns="34275" rIns="68575" bIns="34275" anchor="ctr" anchorCtr="0">
                <a:norm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5" name="Bullet2" descr="abb89d5a-598c-4216-ae7a-7af2edd1f481">
                <a:extLst>
                  <a:ext uri="{FF2B5EF4-FFF2-40B4-BE49-F238E27FC236}">
                    <a16:creationId xmlns:a16="http://schemas.microsoft.com/office/drawing/2014/main" id="{17BC3A5F-7DDB-52CB-3EC1-36B1AC325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4671" y="2738762"/>
                <a:ext cx="1708131" cy="13059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Modularity</a:t>
                </a:r>
                <a:endParaRPr lang="en-US" dirty="0"/>
              </a:p>
            </p:txBody>
          </p:sp>
          <p:sp>
            <p:nvSpPr>
              <p:cNvPr id="6" name="Text2" descr="053a844e-2136-4100-8800-85eb629378f1">
                <a:extLst>
                  <a:ext uri="{FF2B5EF4-FFF2-40B4-BE49-F238E27FC236}">
                    <a16:creationId xmlns:a16="http://schemas.microsoft.com/office/drawing/2014/main" id="{E0BFDC4C-32C5-58E7-978B-10324C4986F3}"/>
                  </a:ext>
                </a:extLst>
              </p:cNvPr>
              <p:cNvSpPr txBox="1"/>
              <p:nvPr/>
            </p:nvSpPr>
            <p:spPr>
              <a:xfrm>
                <a:off x="2546197" y="4044710"/>
                <a:ext cx="1704874" cy="2015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The core functionality is isolated in the scanner-core component. This design choice enables independent development, testing, and deployment of the spatial analysis capabilities.</a:t>
                </a:r>
                <a:endParaRPr lang="en-US" dirty="0"/>
              </a:p>
            </p:txBody>
          </p:sp>
        </p:grpSp>
        <p:grpSp>
          <p:nvGrpSpPr>
            <p:cNvPr id="53" name="组合 52" descr="8bc30037-b597-4b37-bb13-67bbf5664b7d">
              <a:extLst>
                <a:ext uri="{FF2B5EF4-FFF2-40B4-BE49-F238E27FC236}">
                  <a16:creationId xmlns:a16="http://schemas.microsoft.com/office/drawing/2014/main" id="{A60553AC-DA60-B779-4190-F531844FB603}"/>
                </a:ext>
              </a:extLst>
            </p:cNvPr>
            <p:cNvGrpSpPr/>
            <p:nvPr/>
          </p:nvGrpSpPr>
          <p:grpSpPr>
            <a:xfrm>
              <a:off x="4342169" y="2003252"/>
              <a:ext cx="1708131" cy="4056788"/>
              <a:chOff x="4342169" y="2003252"/>
              <a:chExt cx="1708131" cy="4056788"/>
            </a:xfrm>
          </p:grpSpPr>
          <p:sp>
            <p:nvSpPr>
              <p:cNvPr id="9" name="Number3" descr="01f0a64c-400f-41b1-9e10-dec36f185248">
                <a:extLst>
                  <a:ext uri="{FF2B5EF4-FFF2-40B4-BE49-F238E27FC236}">
                    <a16:creationId xmlns:a16="http://schemas.microsoft.com/office/drawing/2014/main" id="{6C370DF5-4427-0B88-F894-8DE3422A5002}"/>
                  </a:ext>
                </a:extLst>
              </p:cNvPr>
              <p:cNvSpPr/>
              <p:nvPr/>
            </p:nvSpPr>
            <p:spPr>
              <a:xfrm>
                <a:off x="4438473" y="2003252"/>
                <a:ext cx="387700" cy="387700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none" lIns="68575" tIns="34275" rIns="68575" bIns="34275" anchor="ctr" anchorCtr="0">
                <a:norm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latin typeface="Arial"/>
                    <a:cs typeface="Arial"/>
                  </a:rPr>
                  <a:t>3</a:t>
                </a:r>
              </a:p>
            </p:txBody>
          </p:sp>
          <p:sp>
            <p:nvSpPr>
              <p:cNvPr id="10" name="Bullet3" descr="cea77af0-6463-440d-9fe5-429b0096bf2e">
                <a:extLst>
                  <a:ext uri="{FF2B5EF4-FFF2-40B4-BE49-F238E27FC236}">
                    <a16:creationId xmlns:a16="http://schemas.microsoft.com/office/drawing/2014/main" id="{CEFCCB87-35F9-5F4F-ADDB-C5E9738F2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2169" y="2738762"/>
                <a:ext cx="1708131" cy="13059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Scalability</a:t>
                </a:r>
                <a:endParaRPr lang="en-US" dirty="0"/>
              </a:p>
            </p:txBody>
          </p:sp>
          <p:sp>
            <p:nvSpPr>
              <p:cNvPr id="13" name="Text3" descr="510164e8-d100-4933-b3df-09d42d42b5c3">
                <a:extLst>
                  <a:ext uri="{FF2B5EF4-FFF2-40B4-BE49-F238E27FC236}">
                    <a16:creationId xmlns:a16="http://schemas.microsoft.com/office/drawing/2014/main" id="{83551549-76B3-4092-42BE-E56B084360E7}"/>
                  </a:ext>
                </a:extLst>
              </p:cNvPr>
              <p:cNvSpPr txBox="1"/>
              <p:nvPr/>
            </p:nvSpPr>
            <p:spPr>
              <a:xfrm>
                <a:off x="4343695" y="4044710"/>
                <a:ext cx="1704874" cy="2015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The architecture is designed to support both standalone operation for offline processing and seamless integration with the larger AMAR Engine ecosystem.</a:t>
                </a:r>
                <a:endParaRPr lang="en-US" dirty="0"/>
              </a:p>
            </p:txBody>
          </p:sp>
        </p:grpSp>
        <p:grpSp>
          <p:nvGrpSpPr>
            <p:cNvPr id="54" name="组合 53" descr="972e4520-76e3-4944-a258-2ba8b9c49317">
              <a:extLst>
                <a:ext uri="{FF2B5EF4-FFF2-40B4-BE49-F238E27FC236}">
                  <a16:creationId xmlns:a16="http://schemas.microsoft.com/office/drawing/2014/main" id="{2681E5E5-00A1-5517-6E6B-DB59DC40012F}"/>
                </a:ext>
              </a:extLst>
            </p:cNvPr>
            <p:cNvGrpSpPr/>
            <p:nvPr/>
          </p:nvGrpSpPr>
          <p:grpSpPr>
            <a:xfrm>
              <a:off x="6139667" y="2003252"/>
              <a:ext cx="1708131" cy="4056788"/>
              <a:chOff x="6139667" y="2003252"/>
              <a:chExt cx="1708131" cy="4056788"/>
            </a:xfrm>
          </p:grpSpPr>
          <p:sp>
            <p:nvSpPr>
              <p:cNvPr id="15" name="Number4" descr="5a297109-b696-4b90-8647-b403342b75d3">
                <a:extLst>
                  <a:ext uri="{FF2B5EF4-FFF2-40B4-BE49-F238E27FC236}">
                    <a16:creationId xmlns:a16="http://schemas.microsoft.com/office/drawing/2014/main" id="{727A3714-4F13-7316-F47F-C74A19C94CB5}"/>
                  </a:ext>
                </a:extLst>
              </p:cNvPr>
              <p:cNvSpPr/>
              <p:nvPr/>
            </p:nvSpPr>
            <p:spPr>
              <a:xfrm>
                <a:off x="6235971" y="2003252"/>
                <a:ext cx="387700" cy="387700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none" lIns="68575" tIns="34275" rIns="68575" bIns="34275" anchor="ctr" anchorCtr="0">
                <a:norm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latin typeface="Arial"/>
                    <a:cs typeface="Arial"/>
                  </a:rPr>
                  <a:t>4</a:t>
                </a:r>
              </a:p>
            </p:txBody>
          </p:sp>
          <p:sp>
            <p:nvSpPr>
              <p:cNvPr id="16" name="Bullet4" descr="55ef4e35-4230-4b5c-be2b-f856d7e404a8">
                <a:extLst>
                  <a:ext uri="{FF2B5EF4-FFF2-40B4-BE49-F238E27FC236}">
                    <a16:creationId xmlns:a16="http://schemas.microsoft.com/office/drawing/2014/main" id="{785F72F2-088C-A091-6EAF-DE1F0BFC0F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9667" y="2738762"/>
                <a:ext cx="1708131" cy="13059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Extensibility</a:t>
                </a:r>
                <a:endParaRPr lang="en-US" dirty="0"/>
              </a:p>
            </p:txBody>
          </p:sp>
          <p:sp>
            <p:nvSpPr>
              <p:cNvPr id="17" name="Text4" descr="e82e9357-0657-4415-9677-9eff29871e04">
                <a:extLst>
                  <a:ext uri="{FF2B5EF4-FFF2-40B4-BE49-F238E27FC236}">
                    <a16:creationId xmlns:a16="http://schemas.microsoft.com/office/drawing/2014/main" id="{93FCFDFC-52AA-72E5-05B9-CA1083E9C682}"/>
                  </a:ext>
                </a:extLst>
              </p:cNvPr>
              <p:cNvSpPr txBox="1"/>
              <p:nvPr/>
            </p:nvSpPr>
            <p:spPr>
              <a:xfrm>
                <a:off x="6141193" y="4044710"/>
                <a:ext cx="1704874" cy="2015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The foundational design allows for easy expansion with new algorithms, formats, or features, ensuring the Scanner remains adaptable to future requirements.</a:t>
                </a:r>
                <a:endParaRPr lang="en-US" dirty="0"/>
              </a:p>
            </p:txBody>
          </p:sp>
        </p:grpSp>
        <p:grpSp>
          <p:nvGrpSpPr>
            <p:cNvPr id="55" name="组合 54" descr="8aa048fc-d36a-4357-b539-89dc92ccafc0">
              <a:extLst>
                <a:ext uri="{FF2B5EF4-FFF2-40B4-BE49-F238E27FC236}">
                  <a16:creationId xmlns:a16="http://schemas.microsoft.com/office/drawing/2014/main" id="{F2EFC37A-E18A-8BEE-7F7B-102A4C816757}"/>
                </a:ext>
              </a:extLst>
            </p:cNvPr>
            <p:cNvGrpSpPr/>
            <p:nvPr/>
          </p:nvGrpSpPr>
          <p:grpSpPr>
            <a:xfrm>
              <a:off x="7937165" y="2003252"/>
              <a:ext cx="1708131" cy="4056788"/>
              <a:chOff x="7937165" y="2003252"/>
              <a:chExt cx="1708131" cy="4056788"/>
            </a:xfrm>
          </p:grpSpPr>
          <p:sp>
            <p:nvSpPr>
              <p:cNvPr id="27" name="Number5" descr="2c47c3d1-456d-4af1-a53f-ac7ffe12fea1">
                <a:extLst>
                  <a:ext uri="{FF2B5EF4-FFF2-40B4-BE49-F238E27FC236}">
                    <a16:creationId xmlns:a16="http://schemas.microsoft.com/office/drawing/2014/main" id="{F128DC9A-A69F-BD93-51D3-989D2775377C}"/>
                  </a:ext>
                </a:extLst>
              </p:cNvPr>
              <p:cNvSpPr/>
              <p:nvPr/>
            </p:nvSpPr>
            <p:spPr>
              <a:xfrm>
                <a:off x="8033469" y="2003252"/>
                <a:ext cx="387700" cy="387700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none" lIns="68575" tIns="34275" rIns="68575" bIns="34275" anchor="ctr" anchorCtr="0">
                <a:norm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latin typeface="Arial"/>
                    <a:cs typeface="Arial"/>
                  </a:rPr>
                  <a:t>5</a:t>
                </a:r>
              </a:p>
            </p:txBody>
          </p:sp>
          <p:sp>
            <p:nvSpPr>
              <p:cNvPr id="28" name="Bullet5" descr="44d1d024-bb60-4fc5-a4c3-431ec8033271">
                <a:extLst>
                  <a:ext uri="{FF2B5EF4-FFF2-40B4-BE49-F238E27FC236}">
                    <a16:creationId xmlns:a16="http://schemas.microsoft.com/office/drawing/2014/main" id="{C8314B81-6FAA-7AA4-39B5-9292C8631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7165" y="2738762"/>
                <a:ext cx="1708131" cy="13059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Performance</a:t>
                </a:r>
                <a:endParaRPr lang="en-US" dirty="0"/>
              </a:p>
            </p:txBody>
          </p:sp>
          <p:sp>
            <p:nvSpPr>
              <p:cNvPr id="32" name="Text5" descr="24d3b1ba-bd43-4da3-91cb-4c49a860e821">
                <a:extLst>
                  <a:ext uri="{FF2B5EF4-FFF2-40B4-BE49-F238E27FC236}">
                    <a16:creationId xmlns:a16="http://schemas.microsoft.com/office/drawing/2014/main" id="{C5198198-7ADB-71EE-3BAB-F8F5DFC29380}"/>
                  </a:ext>
                </a:extLst>
              </p:cNvPr>
              <p:cNvSpPr txBox="1"/>
              <p:nvPr/>
            </p:nvSpPr>
            <p:spPr>
              <a:xfrm>
                <a:off x="7938691" y="4044710"/>
                <a:ext cx="1704874" cy="2015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 strong focus on efficiency, particularly for processing large 3DGS datasets, is achieved through optimized C++ algorithms and data structures.</a:t>
                </a:r>
                <a:endParaRPr lang="en-US" dirty="0"/>
              </a:p>
            </p:txBody>
          </p:sp>
        </p:grpSp>
        <p:grpSp>
          <p:nvGrpSpPr>
            <p:cNvPr id="56" name="组合 55" descr="6eff0faa-30e8-45e7-8ad2-948a5fae6424">
              <a:extLst>
                <a:ext uri="{FF2B5EF4-FFF2-40B4-BE49-F238E27FC236}">
                  <a16:creationId xmlns:a16="http://schemas.microsoft.com/office/drawing/2014/main" id="{0DA405B6-1AA4-CA42-5227-EBAAF897AFB0}"/>
                </a:ext>
              </a:extLst>
            </p:cNvPr>
            <p:cNvGrpSpPr/>
            <p:nvPr/>
          </p:nvGrpSpPr>
          <p:grpSpPr>
            <a:xfrm>
              <a:off x="9734663" y="2003252"/>
              <a:ext cx="1708131" cy="4056788"/>
              <a:chOff x="9734663" y="2003252"/>
              <a:chExt cx="1708131" cy="4056788"/>
            </a:xfrm>
          </p:grpSpPr>
          <p:sp>
            <p:nvSpPr>
              <p:cNvPr id="34" name="Number6" descr="7003750b-ae3b-466a-a5cf-5627e46d9c71">
                <a:extLst>
                  <a:ext uri="{FF2B5EF4-FFF2-40B4-BE49-F238E27FC236}">
                    <a16:creationId xmlns:a16="http://schemas.microsoft.com/office/drawing/2014/main" id="{51534CFB-DF96-E8FA-C185-C7EB9BCFEF2C}"/>
                  </a:ext>
                </a:extLst>
              </p:cNvPr>
              <p:cNvSpPr/>
              <p:nvPr/>
            </p:nvSpPr>
            <p:spPr>
              <a:xfrm>
                <a:off x="9830967" y="2003252"/>
                <a:ext cx="387700" cy="387700"/>
              </a:xfrm>
              <a:prstGeom prst="rect">
                <a:avLst/>
              </a:prstGeom>
              <a:solidFill>
                <a:schemeClr val="accent1">
                  <a:lumMod val="75000"/>
                  <a:alpha val="95000"/>
                </a:schemeClr>
              </a:solidFill>
              <a:ln>
                <a:noFill/>
              </a:ln>
            </p:spPr>
            <p:txBody>
              <a:bodyPr spcFirstLastPara="1" wrap="none" lIns="68575" tIns="34275" rIns="68575" bIns="34275" anchor="ctr" anchorCtr="0">
                <a:norm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FFFF"/>
                    </a:solidFill>
                    <a:latin typeface="Arial"/>
                    <a:cs typeface="Arial"/>
                  </a:rPr>
                  <a:t>6</a:t>
                </a:r>
              </a:p>
            </p:txBody>
          </p:sp>
          <p:sp>
            <p:nvSpPr>
              <p:cNvPr id="35" name="Bullet6" descr="457c5635-7d76-4810-a1f3-a7678d5fe6bb">
                <a:extLst>
                  <a:ext uri="{FF2B5EF4-FFF2-40B4-BE49-F238E27FC236}">
                    <a16:creationId xmlns:a16="http://schemas.microsoft.com/office/drawing/2014/main" id="{BB6D1246-460D-15B6-6A7B-D026EEE62D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4663" y="2738762"/>
                <a:ext cx="1708131" cy="13059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Robustness</a:t>
                </a:r>
                <a:endParaRPr lang="en-US" dirty="0"/>
              </a:p>
            </p:txBody>
          </p:sp>
          <p:sp>
            <p:nvSpPr>
              <p:cNvPr id="38" name="Text6" descr="4b851319-82c6-4c79-911c-f7024dd9019f">
                <a:extLst>
                  <a:ext uri="{FF2B5EF4-FFF2-40B4-BE49-F238E27FC236}">
                    <a16:creationId xmlns:a16="http://schemas.microsoft.com/office/drawing/2014/main" id="{14D17E0A-72F6-98EF-99E9-B84ECA9E7B2F}"/>
                  </a:ext>
                </a:extLst>
              </p:cNvPr>
              <p:cNvSpPr txBox="1"/>
              <p:nvPr/>
            </p:nvSpPr>
            <p:spPr>
              <a:xfrm>
                <a:off x="9736189" y="4044710"/>
                <a:ext cx="1704874" cy="2015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Comprehensive error handling and data validation mechanisms are in place to ensure reliable operation and prevent failures in real-world scenarios.</a:t>
                </a:r>
                <a:endParaRPr lang="en-US" dirty="0"/>
              </a:p>
            </p:txBody>
          </p:sp>
        </p:grp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Design Principles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796d1929-df3d-4bbe-83b9-df3243243e77.source.4.zh-Hans.pptx" descr="24fe876c-e7d7-4a71-998e-c3b87701b22d">
            <a:extLst>
              <a:ext uri="{FF2B5EF4-FFF2-40B4-BE49-F238E27FC236}">
                <a16:creationId xmlns:a16="http://schemas.microsoft.com/office/drawing/2014/main" id="{D22DB54F-FB8B-E8D6-AEB5-5E966A6833A4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3" name="Title" descr="6ac2a742-6420-4522-a447-c25421e9a288">
              <a:extLst>
                <a:ext uri="{FF2B5EF4-FFF2-40B4-BE49-F238E27FC236}">
                  <a16:creationId xmlns:a16="http://schemas.microsoft.com/office/drawing/2014/main" id="{6D9C172A-27F8-C9B5-0390-44AE062AD60A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10858500" cy="900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The Cornerstone of the AMAR Ecosystem</a:t>
              </a:r>
              <a:endParaRPr lang="en-US" dirty="0"/>
            </a:p>
          </p:txBody>
        </p:sp>
        <p:grpSp>
          <p:nvGrpSpPr>
            <p:cNvPr id="14" name="组合 13" descr="72d8ea9a-b15a-465d-a6c0-8a85f9510adc">
              <a:extLst>
                <a:ext uri="{FF2B5EF4-FFF2-40B4-BE49-F238E27FC236}">
                  <a16:creationId xmlns:a16="http://schemas.microsoft.com/office/drawing/2014/main" id="{361A331F-B669-F90A-E252-2C587642F337}"/>
                </a:ext>
              </a:extLst>
            </p:cNvPr>
            <p:cNvGrpSpPr/>
            <p:nvPr/>
          </p:nvGrpSpPr>
          <p:grpSpPr>
            <a:xfrm>
              <a:off x="660400" y="2170433"/>
              <a:ext cx="2595124" cy="3963667"/>
              <a:chOff x="660400" y="2170433"/>
              <a:chExt cx="2595124" cy="3963667"/>
            </a:xfrm>
          </p:grpSpPr>
          <p:grpSp>
            <p:nvGrpSpPr>
              <p:cNvPr id="6" name="组合 5" descr="6889559e-4504-4c19-b38a-0a5b251123b1">
                <a:extLst>
                  <a:ext uri="{FF2B5EF4-FFF2-40B4-BE49-F238E27FC236}">
                    <a16:creationId xmlns:a16="http://schemas.microsoft.com/office/drawing/2014/main" id="{9DCA202A-1035-D021-A426-8E0F40A4C5D2}"/>
                  </a:ext>
                </a:extLst>
              </p:cNvPr>
              <p:cNvGrpSpPr/>
              <p:nvPr/>
            </p:nvGrpSpPr>
            <p:grpSpPr>
              <a:xfrm>
                <a:off x="660401" y="4768375"/>
                <a:ext cx="2595122" cy="1365725"/>
                <a:chOff x="660402" y="4768375"/>
                <a:chExt cx="3522368" cy="1365725"/>
              </a:xfrm>
            </p:grpSpPr>
            <p:sp>
              <p:nvSpPr>
                <p:cNvPr id="7" name="Bullet1" descr="04169e8b-08d5-4fb4-bdff-0014e8f124cd">
                  <a:extLst>
                    <a:ext uri="{FF2B5EF4-FFF2-40B4-BE49-F238E27FC236}">
                      <a16:creationId xmlns:a16="http://schemas.microsoft.com/office/drawing/2014/main" id="{A0F6557A-4B44-C4D7-281D-F91CF1597B3E}"/>
                    </a:ext>
                  </a:extLst>
                </p:cNvPr>
                <p:cNvSpPr txBox="1"/>
                <p:nvPr/>
              </p:nvSpPr>
              <p:spPr>
                <a:xfrm>
                  <a:off x="660403" y="4768375"/>
                  <a:ext cx="3522367" cy="5187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normAutofit fontScale="92500" lnSpcReduction="20000"/>
                </a:bodyPr>
                <a:lstStyle/>
                <a:p>
                  <a:pPr lvl="0" algn="ctr" defTabSz="913765">
                    <a:buSzPct val="25000"/>
                    <a:defRPr/>
                  </a:pPr>
                  <a:r>
                    <a:rPr lang="zh-CN" altLang="en-US" b="1" dirty="0">
                      <a:cs typeface="+mn-ea"/>
                      <a:sym typeface="+mn-lt"/>
                    </a:rPr>
                    <a:t>Foundational Component</a:t>
                  </a:r>
                  <a:endParaRPr lang="en-US" dirty="0"/>
                </a:p>
              </p:txBody>
            </p:sp>
            <p:sp>
              <p:nvSpPr>
                <p:cNvPr id="8" name="Text1" descr="4fa9dc4e-a4bd-4e6f-bb42-f1e8173ab7f1">
                  <a:extLst>
                    <a:ext uri="{FF2B5EF4-FFF2-40B4-BE49-F238E27FC236}">
                      <a16:creationId xmlns:a16="http://schemas.microsoft.com/office/drawing/2014/main" id="{419D279C-2A0D-1C8B-55AA-20B7B2C8718C}"/>
                    </a:ext>
                  </a:extLst>
                </p:cNvPr>
                <p:cNvSpPr txBox="1"/>
                <p:nvPr/>
              </p:nvSpPr>
              <p:spPr>
                <a:xfrm>
                  <a:off x="660402" y="5287124"/>
                  <a:ext cx="3522368" cy="84697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normAutofit fontScale="85000" lnSpcReduction="10000"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As a critical first step in processing raw sensor data, the Scanner is essential for converting physical world perceptions into structured digital information.</a:t>
                  </a:r>
                  <a:endParaRPr lang="en-US" dirty="0"/>
                </a:p>
              </p:txBody>
            </p:sp>
          </p:grpSp>
          <p:sp>
            <p:nvSpPr>
              <p:cNvPr id="20" name="Picture1" descr="8c43ba97-53bf-4c8f-881b-e9a687164ca2">
                <a:extLst>
                  <a:ext uri="{FF2B5EF4-FFF2-40B4-BE49-F238E27FC236}">
                    <a16:creationId xmlns:a16="http://schemas.microsoft.com/office/drawing/2014/main" id="{B734E1EE-B7B7-421D-5DBC-77D3ADB2600F}"/>
                  </a:ext>
                </a:extLst>
              </p:cNvPr>
              <p:cNvSpPr/>
              <p:nvPr/>
            </p:nvSpPr>
            <p:spPr>
              <a:xfrm>
                <a:off x="660400" y="2170433"/>
                <a:ext cx="2595124" cy="2504807"/>
              </a:xfrm>
              <a:prstGeom prst="roundRect">
                <a:avLst>
                  <a:gd name="adj" fmla="val 4700"/>
                </a:avLst>
              </a:pr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 descr="9e00b047-4686-4a83-a64c-6e90198e9916">
              <a:extLst>
                <a:ext uri="{FF2B5EF4-FFF2-40B4-BE49-F238E27FC236}">
                  <a16:creationId xmlns:a16="http://schemas.microsoft.com/office/drawing/2014/main" id="{E90EB692-19FD-3B55-B404-F3415FD850B1}"/>
                </a:ext>
              </a:extLst>
            </p:cNvPr>
            <p:cNvGrpSpPr/>
            <p:nvPr/>
          </p:nvGrpSpPr>
          <p:grpSpPr>
            <a:xfrm>
              <a:off x="3414860" y="2170433"/>
              <a:ext cx="2595124" cy="3963667"/>
              <a:chOff x="3414860" y="2170433"/>
              <a:chExt cx="2595124" cy="3963667"/>
            </a:xfrm>
          </p:grpSpPr>
          <p:sp>
            <p:nvSpPr>
              <p:cNvPr id="5" name="Picture2" descr="f0f1ef84-9eb2-4045-942d-c3eef981fd30">
                <a:extLst>
                  <a:ext uri="{FF2B5EF4-FFF2-40B4-BE49-F238E27FC236}">
                    <a16:creationId xmlns:a16="http://schemas.microsoft.com/office/drawing/2014/main" id="{DEC5F207-A7C7-27C1-9FA0-11A35374ECA6}"/>
                  </a:ext>
                </a:extLst>
              </p:cNvPr>
              <p:cNvSpPr/>
              <p:nvPr/>
            </p:nvSpPr>
            <p:spPr>
              <a:xfrm>
                <a:off x="3414860" y="2170433"/>
                <a:ext cx="2595124" cy="2504807"/>
              </a:xfrm>
              <a:prstGeom prst="roundRect">
                <a:avLst>
                  <a:gd name="adj" fmla="val 4700"/>
                </a:avLst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" name="组合 10" descr="32426526-eba6-4ba2-a276-3a6d711b30f8">
                <a:extLst>
                  <a:ext uri="{FF2B5EF4-FFF2-40B4-BE49-F238E27FC236}">
                    <a16:creationId xmlns:a16="http://schemas.microsoft.com/office/drawing/2014/main" id="{FA649380-7C47-74A3-8F79-A6A281AC02CA}"/>
                  </a:ext>
                </a:extLst>
              </p:cNvPr>
              <p:cNvGrpSpPr/>
              <p:nvPr/>
            </p:nvGrpSpPr>
            <p:grpSpPr>
              <a:xfrm>
                <a:off x="3414861" y="4768375"/>
                <a:ext cx="2595122" cy="1365725"/>
                <a:chOff x="4328465" y="4768375"/>
                <a:chExt cx="3522368" cy="1365725"/>
              </a:xfrm>
            </p:grpSpPr>
            <p:sp>
              <p:nvSpPr>
                <p:cNvPr id="12" name="Bullet2" descr="91f80c1d-749e-44e5-a052-643812b9bfc3">
                  <a:extLst>
                    <a:ext uri="{FF2B5EF4-FFF2-40B4-BE49-F238E27FC236}">
                      <a16:creationId xmlns:a16="http://schemas.microsoft.com/office/drawing/2014/main" id="{D5B927CF-6132-40CA-1687-6652C2F0A079}"/>
                    </a:ext>
                  </a:extLst>
                </p:cNvPr>
                <p:cNvSpPr txBox="1"/>
                <p:nvPr/>
              </p:nvSpPr>
              <p:spPr>
                <a:xfrm>
                  <a:off x="4328466" y="4768375"/>
                  <a:ext cx="3522367" cy="5187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normAutofit/>
                </a:bodyPr>
                <a:lstStyle/>
                <a:p>
                  <a:pPr lvl="0" algn="ctr" defTabSz="913765">
                    <a:buSzPct val="25000"/>
                    <a:defRPr/>
                  </a:pPr>
                  <a:r>
                    <a:rPr lang="zh-CN" altLang="en-US" b="1" dirty="0">
                      <a:cs typeface="+mn-ea"/>
                      <a:sym typeface="+mn-lt"/>
                    </a:rPr>
                    <a:t>Architectural Integrity</a:t>
                  </a:r>
                  <a:endParaRPr lang="en-US" dirty="0"/>
                </a:p>
              </p:txBody>
            </p:sp>
            <p:sp>
              <p:nvSpPr>
                <p:cNvPr id="13" name="Text2" descr="5333a168-40cc-4251-8f59-0ba34f8f382c">
                  <a:extLst>
                    <a:ext uri="{FF2B5EF4-FFF2-40B4-BE49-F238E27FC236}">
                      <a16:creationId xmlns:a16="http://schemas.microsoft.com/office/drawing/2014/main" id="{4EBAF51F-D269-07DF-4C36-0490C3633ED8}"/>
                    </a:ext>
                  </a:extLst>
                </p:cNvPr>
                <p:cNvSpPr txBox="1"/>
                <p:nvPr/>
              </p:nvSpPr>
              <p:spPr>
                <a:xfrm>
                  <a:off x="4328465" y="5287124"/>
                  <a:ext cx="3522368" cy="84697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normAutofit fontScale="85000" lnSpcReduction="10000"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By maintaining a strict separation between data acquisition and semantic processing, it upholds the layered and modular architecture of the AMAR Engine.</a:t>
                  </a:r>
                  <a:endParaRPr lang="en-US" dirty="0"/>
                </a:p>
              </p:txBody>
            </p:sp>
          </p:grpSp>
        </p:grpSp>
        <p:grpSp>
          <p:nvGrpSpPr>
            <p:cNvPr id="24" name="组合 23" descr="d52cd833-8c00-4011-8e19-a3474c69e0bc">
              <a:extLst>
                <a:ext uri="{FF2B5EF4-FFF2-40B4-BE49-F238E27FC236}">
                  <a16:creationId xmlns:a16="http://schemas.microsoft.com/office/drawing/2014/main" id="{9CEAD3A9-85CE-1EB9-EC74-32682E183501}"/>
                </a:ext>
              </a:extLst>
            </p:cNvPr>
            <p:cNvGrpSpPr/>
            <p:nvPr/>
          </p:nvGrpSpPr>
          <p:grpSpPr>
            <a:xfrm>
              <a:off x="6169318" y="2170433"/>
              <a:ext cx="2595124" cy="3963667"/>
              <a:chOff x="6169318" y="2170433"/>
              <a:chExt cx="2595124" cy="3963667"/>
            </a:xfrm>
          </p:grpSpPr>
          <p:sp>
            <p:nvSpPr>
              <p:cNvPr id="15" name="Picture3" descr="a66218b0-4fde-47d0-8f80-3f78bed81562">
                <a:extLst>
                  <a:ext uri="{FF2B5EF4-FFF2-40B4-BE49-F238E27FC236}">
                    <a16:creationId xmlns:a16="http://schemas.microsoft.com/office/drawing/2014/main" id="{7F4B5CAE-5BC4-98CC-8D54-48DA46CEEA09}"/>
                  </a:ext>
                </a:extLst>
              </p:cNvPr>
              <p:cNvSpPr/>
              <p:nvPr/>
            </p:nvSpPr>
            <p:spPr>
              <a:xfrm>
                <a:off x="6169318" y="2170433"/>
                <a:ext cx="2595124" cy="2504807"/>
              </a:xfrm>
              <a:prstGeom prst="roundRect">
                <a:avLst>
                  <a:gd name="adj" fmla="val 4700"/>
                </a:avLst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6" name="组合 15" descr="760be42c-e711-4a53-9535-53eab7278a39">
                <a:extLst>
                  <a:ext uri="{FF2B5EF4-FFF2-40B4-BE49-F238E27FC236}">
                    <a16:creationId xmlns:a16="http://schemas.microsoft.com/office/drawing/2014/main" id="{BF3FA8D6-D81E-BA6D-817D-A8B81F574953}"/>
                  </a:ext>
                </a:extLst>
              </p:cNvPr>
              <p:cNvGrpSpPr/>
              <p:nvPr/>
            </p:nvGrpSpPr>
            <p:grpSpPr>
              <a:xfrm>
                <a:off x="6169319" y="4768375"/>
                <a:ext cx="2595122" cy="1365725"/>
                <a:chOff x="7996529" y="4768375"/>
                <a:chExt cx="3522368" cy="1365725"/>
              </a:xfrm>
            </p:grpSpPr>
            <p:sp>
              <p:nvSpPr>
                <p:cNvPr id="17" name="Bullet3" descr="c11b5d05-1c1e-4065-9ce9-ff923ccaf838">
                  <a:extLst>
                    <a:ext uri="{FF2B5EF4-FFF2-40B4-BE49-F238E27FC236}">
                      <a16:creationId xmlns:a16="http://schemas.microsoft.com/office/drawing/2014/main" id="{197EBAE0-5872-58AE-8346-CE839189B91B}"/>
                    </a:ext>
                  </a:extLst>
                </p:cNvPr>
                <p:cNvSpPr txBox="1"/>
                <p:nvPr/>
              </p:nvSpPr>
              <p:spPr>
                <a:xfrm>
                  <a:off x="7996530" y="4768375"/>
                  <a:ext cx="3522367" cy="5187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normAutofit/>
                </a:bodyPr>
                <a:lstStyle/>
                <a:p>
                  <a:pPr lvl="0" algn="ctr" defTabSz="913765">
                    <a:buSzPct val="25000"/>
                    <a:defRPr/>
                  </a:pPr>
                  <a:r>
                    <a:rPr lang="zh-CN" altLang="en-US" b="1" dirty="0">
                      <a:cs typeface="+mn-ea"/>
                      <a:sym typeface="+mn-lt"/>
                    </a:rPr>
                    <a:t>Enabling Portability</a:t>
                  </a:r>
                  <a:endParaRPr lang="en-US" dirty="0"/>
                </a:p>
              </p:txBody>
            </p:sp>
            <p:sp>
              <p:nvSpPr>
                <p:cNvPr id="18" name="Text3" descr="9248a041-9e83-4c84-ad9b-f434638ff465">
                  <a:extLst>
                    <a:ext uri="{FF2B5EF4-FFF2-40B4-BE49-F238E27FC236}">
                      <a16:creationId xmlns:a16="http://schemas.microsoft.com/office/drawing/2014/main" id="{5AC3D154-FC24-D090-F631-4A39BE31C4A6}"/>
                    </a:ext>
                  </a:extLst>
                </p:cNvPr>
                <p:cNvSpPr txBox="1"/>
                <p:nvPr/>
              </p:nvSpPr>
              <p:spPr>
                <a:xfrm>
                  <a:off x="7996529" y="5287124"/>
                  <a:ext cx="3522368" cy="84697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normAutofit fontScale="77500" lnSpcReduction="20000"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The clear decoupling of the input layer (Scanner) from the</a:t>
                  </a:r>
                  <a:r>
                    <a:rPr lang="en-US" altLang="zh-CN" sz="1200" dirty="0">
                      <a:cs typeface="+mn-ea"/>
                      <a:sym typeface="+mn-lt"/>
                    </a:rPr>
                    <a:t>Inference layer </a:t>
                  </a:r>
                  <a:r>
                    <a:rPr lang="zh-CN" altLang="en-US" sz="1200" dirty="0">
                      <a:cs typeface="+mn-ea"/>
                      <a:sym typeface="+mn-lt"/>
                    </a:rPr>
                    <a:t>(Admin) allows for modular backend replacement and facilitates the engine's portability across different platforms.</a:t>
                  </a:r>
                  <a:endParaRPr lang="en-US" dirty="0"/>
                </a:p>
              </p:txBody>
            </p:sp>
          </p:grpSp>
        </p:grpSp>
        <p:grpSp>
          <p:nvGrpSpPr>
            <p:cNvPr id="25" name="组合 24" descr="8fd74d25-2b65-4ae9-91b0-f7972d21e0c9">
              <a:extLst>
                <a:ext uri="{FF2B5EF4-FFF2-40B4-BE49-F238E27FC236}">
                  <a16:creationId xmlns:a16="http://schemas.microsoft.com/office/drawing/2014/main" id="{AD2FC6BA-3AAC-4518-675B-D1962F6CEA18}"/>
                </a:ext>
              </a:extLst>
            </p:cNvPr>
            <p:cNvGrpSpPr/>
            <p:nvPr/>
          </p:nvGrpSpPr>
          <p:grpSpPr>
            <a:xfrm>
              <a:off x="8923776" y="2170433"/>
              <a:ext cx="2595124" cy="3963667"/>
              <a:chOff x="8923776" y="2170433"/>
              <a:chExt cx="2595124" cy="3963667"/>
            </a:xfrm>
          </p:grpSpPr>
          <p:sp>
            <p:nvSpPr>
              <p:cNvPr id="10" name="Picture4" descr="ded550d9-49f2-457e-b8d9-c670fbd5e2e6">
                <a:extLst>
                  <a:ext uri="{FF2B5EF4-FFF2-40B4-BE49-F238E27FC236}">
                    <a16:creationId xmlns:a16="http://schemas.microsoft.com/office/drawing/2014/main" id="{2796E1C0-4229-6674-606B-40CA81868C86}"/>
                  </a:ext>
                </a:extLst>
              </p:cNvPr>
              <p:cNvSpPr/>
              <p:nvPr/>
            </p:nvSpPr>
            <p:spPr>
              <a:xfrm>
                <a:off x="8923776" y="2170433"/>
                <a:ext cx="2595124" cy="2504807"/>
              </a:xfrm>
              <a:prstGeom prst="roundRect">
                <a:avLst>
                  <a:gd name="adj" fmla="val 4700"/>
                </a:avLst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1" name="组合 20" descr="90c86663-fc4c-4c0b-9d64-961d1a9fef3c">
                <a:extLst>
                  <a:ext uri="{FF2B5EF4-FFF2-40B4-BE49-F238E27FC236}">
                    <a16:creationId xmlns:a16="http://schemas.microsoft.com/office/drawing/2014/main" id="{3DAA67C1-F810-806C-E7BD-401A8DF8A17E}"/>
                  </a:ext>
                </a:extLst>
              </p:cNvPr>
              <p:cNvGrpSpPr/>
              <p:nvPr/>
            </p:nvGrpSpPr>
            <p:grpSpPr>
              <a:xfrm>
                <a:off x="8923777" y="4768375"/>
                <a:ext cx="2595122" cy="1365725"/>
                <a:chOff x="7996529" y="4768375"/>
                <a:chExt cx="3522368" cy="1365725"/>
              </a:xfrm>
            </p:grpSpPr>
            <p:sp>
              <p:nvSpPr>
                <p:cNvPr id="22" name="Bullet4" descr="de1a63ce-e7d1-48fd-b8ab-acf5c92ec0a2">
                  <a:extLst>
                    <a:ext uri="{FF2B5EF4-FFF2-40B4-BE49-F238E27FC236}">
                      <a16:creationId xmlns:a16="http://schemas.microsoft.com/office/drawing/2014/main" id="{1EABB869-57C6-231A-7F9A-743543DF0D20}"/>
                    </a:ext>
                  </a:extLst>
                </p:cNvPr>
                <p:cNvSpPr txBox="1"/>
                <p:nvPr/>
              </p:nvSpPr>
              <p:spPr>
                <a:xfrm>
                  <a:off x="7996530" y="4768375"/>
                  <a:ext cx="3522367" cy="51874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normAutofit fontScale="92500" lnSpcReduction="20000"/>
                </a:bodyPr>
                <a:lstStyle/>
                <a:p>
                  <a:pPr lvl="0" algn="ctr" defTabSz="913765">
                    <a:buSzPct val="25000"/>
                    <a:defRPr/>
                  </a:pPr>
                  <a:r>
                    <a:rPr lang="zh-CN" altLang="en-US" b="1" dirty="0">
                      <a:cs typeface="+mn-ea"/>
                      <a:sym typeface="+mn-lt"/>
                    </a:rPr>
                    <a:t>Supporting Versionability</a:t>
                  </a:r>
                  <a:endParaRPr lang="en-US" dirty="0"/>
                </a:p>
              </p:txBody>
            </p:sp>
            <p:sp>
              <p:nvSpPr>
                <p:cNvPr id="23" name="Text4" descr="1bdb51a8-b4ad-493e-b5b8-44e526bd2223">
                  <a:extLst>
                    <a:ext uri="{FF2B5EF4-FFF2-40B4-BE49-F238E27FC236}">
                      <a16:creationId xmlns:a16="http://schemas.microsoft.com/office/drawing/2014/main" id="{1790F3F6-5F07-6AD7-E178-BA057A20DDB3}"/>
                    </a:ext>
                  </a:extLst>
                </p:cNvPr>
                <p:cNvSpPr txBox="1"/>
                <p:nvPr/>
              </p:nvSpPr>
              <p:spPr>
                <a:xfrm>
                  <a:off x="7996529" y="5287124"/>
                  <a:ext cx="3522368" cy="84697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normAutofit fontScale="85000" lnSpcReduction="10000"/>
                </a:bodyPr>
                <a:lstStyle/>
                <a:p>
                  <a:pPr>
                    <a:lnSpc>
                      <a:spcPct val="120000"/>
                    </a:lnSpc>
                    <a:buNone/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The clean separation of concerns enables independent versioning of each component, simplifying maintenance, updates, and the overall development lifecycle.</a:t>
                  </a:r>
                  <a:endParaRPr lang="en-US" dirty="0"/>
                </a:p>
              </p:txBody>
            </p:sp>
          </p:grpSp>
        </p:grp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Strategic Importance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b66ac058-fa72-4817-8a71-87818de2380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Future &amp; Roadmap</a:t>
            </a:r>
            <a:endParaRPr lang="en-US" dirty="0"/>
          </a:p>
        </p:txBody>
      </p:sp>
      <p:sp>
        <p:nvSpPr>
          <p:cNvPr id="25" name="文本占位符 24" descr="8c09cb2a-1acc-4ba7-8e06-fa10caacc27b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An outlook on planned enhancements to expand the Scanner's capabilities and a summary of its current state of readiness.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fb41e693-dbfe-4ef9-b3ec-e6c56e45f8fd.source.6.zh-Hans.pptx" descr="83b55245-c182-4dee-be85-39ae33cea279">
            <a:extLst>
              <a:ext uri="{FF2B5EF4-FFF2-40B4-BE49-F238E27FC236}">
                <a16:creationId xmlns:a16="http://schemas.microsoft.com/office/drawing/2014/main" id="{16315498-295B-47B8-A6CF-E3AAA598B901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3" name="Title" descr="fa189e74-9c0c-462f-b6a3-0231a2223a8e">
              <a:extLst>
                <a:ext uri="{FF2B5EF4-FFF2-40B4-BE49-F238E27FC236}">
                  <a16:creationId xmlns:a16="http://schemas.microsoft.com/office/drawing/2014/main" id="{F7EA94B2-7ADA-43FA-D0DB-446AC00403F7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10858500" cy="800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Expanding Capabilities and Performance</a:t>
              </a:r>
              <a:endParaRPr lang="en-US" dirty="0"/>
            </a:p>
          </p:txBody>
        </p:sp>
        <p:pic>
          <p:nvPicPr>
            <p:cNvPr id="21" name="图片 20" descr="8eb5ef83-67c2-414f-8e9d-dbd50dfcd67a">
              <a:extLst>
                <a:ext uri="{FF2B5EF4-FFF2-40B4-BE49-F238E27FC236}">
                  <a16:creationId xmlns:a16="http://schemas.microsoft.com/office/drawing/2014/main" id="{0E60F970-C0F2-ECFB-5243-DE681BEF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9456" y="2286000"/>
              <a:ext cx="3660389" cy="3848100"/>
            </a:xfrm>
            <a:prstGeom prst="rect">
              <a:avLst/>
            </a:prstGeom>
          </p:spPr>
        </p:pic>
        <p:grpSp>
          <p:nvGrpSpPr>
            <p:cNvPr id="7" name="组合 6" descr="dcaa17a2-7f15-440f-ac25-62264d757c36">
              <a:extLst>
                <a:ext uri="{FF2B5EF4-FFF2-40B4-BE49-F238E27FC236}">
                  <a16:creationId xmlns:a16="http://schemas.microsoft.com/office/drawing/2014/main" id="{73F20788-F342-C52A-8AEF-040F7D95C5D2}"/>
                </a:ext>
              </a:extLst>
            </p:cNvPr>
            <p:cNvGrpSpPr/>
            <p:nvPr/>
          </p:nvGrpSpPr>
          <p:grpSpPr>
            <a:xfrm>
              <a:off x="660401" y="2116665"/>
              <a:ext cx="3244849" cy="1214968"/>
              <a:chOff x="660401" y="2486768"/>
              <a:chExt cx="3009899" cy="1214968"/>
            </a:xfrm>
          </p:grpSpPr>
          <p:sp>
            <p:nvSpPr>
              <p:cNvPr id="5" name="Bullet1" descr="20e0fe74-8621-4a61-b1a4-d8398d7147c1">
                <a:extLst>
                  <a:ext uri="{FF2B5EF4-FFF2-40B4-BE49-F238E27FC236}">
                    <a16:creationId xmlns:a16="http://schemas.microsoft.com/office/drawing/2014/main" id="{CE9B4918-DEDA-A8AF-1C56-ECC1E5906DEA}"/>
                  </a:ext>
                </a:extLst>
              </p:cNvPr>
              <p:cNvSpPr txBox="1"/>
              <p:nvPr/>
            </p:nvSpPr>
            <p:spPr>
              <a:xfrm>
                <a:off x="660401" y="2486768"/>
                <a:ext cx="3009899" cy="5540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Performance Optimization</a:t>
                </a:r>
                <a:endParaRPr lang="en-US" dirty="0"/>
              </a:p>
            </p:txBody>
          </p:sp>
          <p:sp>
            <p:nvSpPr>
              <p:cNvPr id="6" name="Text1" descr="c01f35b5-3de3-4472-8f35-3f5c5e65bed3">
                <a:extLst>
                  <a:ext uri="{FF2B5EF4-FFF2-40B4-BE49-F238E27FC236}">
                    <a16:creationId xmlns:a16="http://schemas.microsoft.com/office/drawing/2014/main" id="{C5251C6B-4E10-0197-8024-89159B097EFE}"/>
                  </a:ext>
                </a:extLst>
              </p:cNvPr>
              <p:cNvSpPr txBox="1"/>
              <p:nvPr/>
            </p:nvSpPr>
            <p:spPr>
              <a:xfrm>
                <a:off x="660401" y="3040854"/>
                <a:ext cx="3009899" cy="6608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Investigating parallel processing techniques to accelerate computation on extremely large 3DGS datasets, reducing overall processing time.</a:t>
                </a:r>
                <a:endParaRPr lang="en-US" dirty="0"/>
              </a:p>
            </p:txBody>
          </p:sp>
        </p:grpSp>
        <p:grpSp>
          <p:nvGrpSpPr>
            <p:cNvPr id="11" name="组合 10" descr="2fb88186-b4b3-4836-8335-c475cf17d2ec">
              <a:extLst>
                <a:ext uri="{FF2B5EF4-FFF2-40B4-BE49-F238E27FC236}">
                  <a16:creationId xmlns:a16="http://schemas.microsoft.com/office/drawing/2014/main" id="{463A2DFF-F716-6C0E-3D54-0D15D2C80F42}"/>
                </a:ext>
              </a:extLst>
            </p:cNvPr>
            <p:cNvGrpSpPr/>
            <p:nvPr/>
          </p:nvGrpSpPr>
          <p:grpSpPr>
            <a:xfrm>
              <a:off x="8274051" y="2116665"/>
              <a:ext cx="3244849" cy="1214968"/>
              <a:chOff x="660401" y="2486768"/>
              <a:chExt cx="3009899" cy="1214968"/>
            </a:xfrm>
          </p:grpSpPr>
          <p:sp>
            <p:nvSpPr>
              <p:cNvPr id="12" name="Bullet2" descr="72b1cc7e-e71e-4b93-a300-4f6ec42dea6f">
                <a:extLst>
                  <a:ext uri="{FF2B5EF4-FFF2-40B4-BE49-F238E27FC236}">
                    <a16:creationId xmlns:a16="http://schemas.microsoft.com/office/drawing/2014/main" id="{784012AB-89CC-8FDB-5ED0-A730E128A5EF}"/>
                  </a:ext>
                </a:extLst>
              </p:cNvPr>
              <p:cNvSpPr txBox="1"/>
              <p:nvPr/>
            </p:nvSpPr>
            <p:spPr>
              <a:xfrm>
                <a:off x="660401" y="2486768"/>
                <a:ext cx="3009899" cy="5540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Format Support</a:t>
                </a:r>
                <a:endParaRPr lang="en-US" dirty="0"/>
              </a:p>
            </p:txBody>
          </p:sp>
          <p:sp>
            <p:nvSpPr>
              <p:cNvPr id="13" name="Text2" descr="a4b7ad8b-dca8-48e5-ab89-4a5548881e25">
                <a:extLst>
                  <a:ext uri="{FF2B5EF4-FFF2-40B4-BE49-F238E27FC236}">
                    <a16:creationId xmlns:a16="http://schemas.microsoft.com/office/drawing/2014/main" id="{735AA423-1879-374E-0EC3-DF9E99831ED1}"/>
                  </a:ext>
                </a:extLst>
              </p:cNvPr>
              <p:cNvSpPr txBox="1"/>
              <p:nvPr/>
            </p:nvSpPr>
            <p:spPr>
              <a:xfrm>
                <a:off x="660401" y="3040854"/>
                <a:ext cx="3009899" cy="6608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Planning to add support for additional prevalent 3DGS and point cloud formats to broaden the Scanner's data ingestion capabilities.</a:t>
                </a:r>
                <a:endParaRPr lang="en-US" dirty="0"/>
              </a:p>
            </p:txBody>
          </p:sp>
        </p:grpSp>
        <p:grpSp>
          <p:nvGrpSpPr>
            <p:cNvPr id="8" name="组合 7" descr="825ce390-da1a-4f5b-aeec-aec6416f6a74">
              <a:extLst>
                <a:ext uri="{FF2B5EF4-FFF2-40B4-BE49-F238E27FC236}">
                  <a16:creationId xmlns:a16="http://schemas.microsoft.com/office/drawing/2014/main" id="{436DAABF-0F11-3A4D-8C0D-8DC418148543}"/>
                </a:ext>
              </a:extLst>
            </p:cNvPr>
            <p:cNvGrpSpPr/>
            <p:nvPr/>
          </p:nvGrpSpPr>
          <p:grpSpPr>
            <a:xfrm>
              <a:off x="660401" y="3517898"/>
              <a:ext cx="3244849" cy="1214968"/>
              <a:chOff x="660401" y="2486768"/>
              <a:chExt cx="3009899" cy="1214968"/>
            </a:xfrm>
          </p:grpSpPr>
          <p:sp>
            <p:nvSpPr>
              <p:cNvPr id="9" name="Bullet3" descr="7e2bb4d2-d74b-4086-b286-8523d43bd41c">
                <a:extLst>
                  <a:ext uri="{FF2B5EF4-FFF2-40B4-BE49-F238E27FC236}">
                    <a16:creationId xmlns:a16="http://schemas.microsoft.com/office/drawing/2014/main" id="{3A5FC1D6-D3F0-3A7E-82CB-52EB6E31D321}"/>
                  </a:ext>
                </a:extLst>
              </p:cNvPr>
              <p:cNvSpPr txBox="1"/>
              <p:nvPr/>
            </p:nvSpPr>
            <p:spPr>
              <a:xfrm>
                <a:off x="660401" y="2486768"/>
                <a:ext cx="3009899" cy="5540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Advanced Clustering</a:t>
                </a:r>
                <a:endParaRPr lang="en-US" dirty="0"/>
              </a:p>
            </p:txBody>
          </p:sp>
          <p:sp>
            <p:nvSpPr>
              <p:cNvPr id="10" name="Text3" descr="c1681879-d8d7-40fa-af42-12e9cfb20179">
                <a:extLst>
                  <a:ext uri="{FF2B5EF4-FFF2-40B4-BE49-F238E27FC236}">
                    <a16:creationId xmlns:a16="http://schemas.microsoft.com/office/drawing/2014/main" id="{E243F978-AE5F-9FB3-0122-310D0B29A554}"/>
                  </a:ext>
                </a:extLst>
              </p:cNvPr>
              <p:cNvSpPr txBox="1"/>
              <p:nvPr/>
            </p:nvSpPr>
            <p:spPr>
              <a:xfrm>
                <a:off x="660401" y="3040854"/>
                <a:ext cx="3009899" cy="6608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Exploring the implementation of hierarchical clustering algorithms to achieve more nuanced and accurate detection of complex spatial structures.</a:t>
                </a:r>
                <a:endParaRPr lang="en-US" dirty="0"/>
              </a:p>
            </p:txBody>
          </p:sp>
        </p:grpSp>
        <p:grpSp>
          <p:nvGrpSpPr>
            <p:cNvPr id="14" name="组合 13" descr="e7c74a4b-5c60-4eb4-876e-1bf6ce57bc52">
              <a:extLst>
                <a:ext uri="{FF2B5EF4-FFF2-40B4-BE49-F238E27FC236}">
                  <a16:creationId xmlns:a16="http://schemas.microsoft.com/office/drawing/2014/main" id="{27F47B20-DC29-FC96-BF3D-890E369D5452}"/>
                </a:ext>
              </a:extLst>
            </p:cNvPr>
            <p:cNvGrpSpPr/>
            <p:nvPr/>
          </p:nvGrpSpPr>
          <p:grpSpPr>
            <a:xfrm>
              <a:off x="8274051" y="3517898"/>
              <a:ext cx="3244849" cy="1214968"/>
              <a:chOff x="660401" y="2486768"/>
              <a:chExt cx="3009899" cy="1214968"/>
            </a:xfrm>
          </p:grpSpPr>
          <p:sp>
            <p:nvSpPr>
              <p:cNvPr id="15" name="Bullet4" descr="4b7c0633-8806-41e1-8af4-877871788deb">
                <a:extLst>
                  <a:ext uri="{FF2B5EF4-FFF2-40B4-BE49-F238E27FC236}">
                    <a16:creationId xmlns:a16="http://schemas.microsoft.com/office/drawing/2014/main" id="{F08FD2B9-22D0-F7DE-2D6D-232D3EEE8C20}"/>
                  </a:ext>
                </a:extLst>
              </p:cNvPr>
              <p:cNvSpPr txBox="1"/>
              <p:nvPr/>
            </p:nvSpPr>
            <p:spPr>
              <a:xfrm>
                <a:off x="660401" y="2486768"/>
                <a:ext cx="3009899" cy="5540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Semantic Integration</a:t>
                </a:r>
                <a:endParaRPr lang="en-US" dirty="0"/>
              </a:p>
            </p:txBody>
          </p:sp>
          <p:sp>
            <p:nvSpPr>
              <p:cNvPr id="16" name="Text4" descr="7b9ac01f-81f3-473b-af51-86f4784d41f2">
                <a:extLst>
                  <a:ext uri="{FF2B5EF4-FFF2-40B4-BE49-F238E27FC236}">
                    <a16:creationId xmlns:a16="http://schemas.microsoft.com/office/drawing/2014/main" id="{26F2D6FB-8F2C-83E9-6A6B-C604355BF487}"/>
                  </a:ext>
                </a:extLst>
              </p:cNvPr>
              <p:cNvSpPr txBox="1"/>
              <p:nvPr/>
            </p:nvSpPr>
            <p:spPr>
              <a:xfrm>
                <a:off x="660401" y="3040854"/>
                <a:ext cx="3009899" cy="6608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Considering the addition of optional, lightweight semantic segmentation modules that could provide初步的 semantic hints without compromising core neutrality.</a:t>
                </a:r>
                <a:endParaRPr lang="en-US" dirty="0"/>
              </a:p>
            </p:txBody>
          </p:sp>
        </p:grpSp>
        <p:grpSp>
          <p:nvGrpSpPr>
            <p:cNvPr id="4" name="组合 1" descr="02b7a124-8c04-43d5-a027-08b09133dafe">
              <a:extLst>
                <a:ext uri="{FF2B5EF4-FFF2-40B4-BE49-F238E27FC236}">
                  <a16:creationId xmlns:a16="http://schemas.microsoft.com/office/drawing/2014/main" id="{62AA09DC-0B48-D390-DAA6-28295BC60CC6}"/>
                </a:ext>
              </a:extLst>
            </p:cNvPr>
            <p:cNvGrpSpPr/>
            <p:nvPr/>
          </p:nvGrpSpPr>
          <p:grpSpPr>
            <a:xfrm>
              <a:off x="660401" y="4919132"/>
              <a:ext cx="3244849" cy="1214968"/>
              <a:chOff x="660401" y="2486768"/>
              <a:chExt cx="3009899" cy="1214968"/>
            </a:xfrm>
          </p:grpSpPr>
          <p:sp>
            <p:nvSpPr>
              <p:cNvPr id="17" name="Bullet5" descr="21920fc8-ea31-46c6-bf09-7de3597dfae4">
                <a:extLst>
                  <a:ext uri="{FF2B5EF4-FFF2-40B4-BE49-F238E27FC236}">
                    <a16:creationId xmlns:a16="http://schemas.microsoft.com/office/drawing/2014/main" id="{E9A19520-711E-88C9-E754-7E500051C268}"/>
                  </a:ext>
                </a:extLst>
              </p:cNvPr>
              <p:cNvSpPr txBox="1"/>
              <p:nvPr/>
            </p:nvSpPr>
            <p:spPr>
              <a:xfrm>
                <a:off x="660401" y="2486768"/>
                <a:ext cx="3009899" cy="5540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Real-time Processing</a:t>
                </a:r>
                <a:endParaRPr lang="en-US" dirty="0"/>
              </a:p>
            </p:txBody>
          </p:sp>
          <p:sp>
            <p:nvSpPr>
              <p:cNvPr id="18" name="Text5" descr="5705fc0d-a5c6-4739-a5cd-2b2c02e76ca7">
                <a:extLst>
                  <a:ext uri="{FF2B5EF4-FFF2-40B4-BE49-F238E27FC236}">
                    <a16:creationId xmlns:a16="http://schemas.microsoft.com/office/drawing/2014/main" id="{5DCE5FEF-C5B6-7321-3966-5BE2E43E7D4B}"/>
                  </a:ext>
                </a:extLst>
              </p:cNvPr>
              <p:cNvSpPr txBox="1"/>
              <p:nvPr/>
            </p:nvSpPr>
            <p:spPr>
              <a:xfrm>
                <a:off x="660401" y="3040854"/>
                <a:ext cx="3009899" cy="6608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Optimizing algorithms and data paths to support near real-time or streaming data processing, enabling applications in dynamic environments.</a:t>
                </a:r>
                <a:endParaRPr lang="en-US" dirty="0"/>
              </a:p>
            </p:txBody>
          </p:sp>
        </p:grpSp>
        <p:grpSp>
          <p:nvGrpSpPr>
            <p:cNvPr id="19" name="组合 18" descr="b1a8b783-5b7d-4fb4-a17e-c6090930f7dd">
              <a:extLst>
                <a:ext uri="{FF2B5EF4-FFF2-40B4-BE49-F238E27FC236}">
                  <a16:creationId xmlns:a16="http://schemas.microsoft.com/office/drawing/2014/main" id="{351E0093-71FB-7936-F0DF-92853284F6C2}"/>
                </a:ext>
              </a:extLst>
            </p:cNvPr>
            <p:cNvGrpSpPr/>
            <p:nvPr/>
          </p:nvGrpSpPr>
          <p:grpSpPr>
            <a:xfrm>
              <a:off x="8274051" y="4919132"/>
              <a:ext cx="3244849" cy="1214968"/>
              <a:chOff x="660401" y="2486768"/>
              <a:chExt cx="3009899" cy="1214968"/>
            </a:xfrm>
          </p:grpSpPr>
          <p:sp>
            <p:nvSpPr>
              <p:cNvPr id="20" name="Bullet6" descr="055e4f22-d959-41e3-a94a-da664a7333d8">
                <a:extLst>
                  <a:ext uri="{FF2B5EF4-FFF2-40B4-BE49-F238E27FC236}">
                    <a16:creationId xmlns:a16="http://schemas.microsoft.com/office/drawing/2014/main" id="{F43A0F81-2A2A-FB26-E8CE-163F723A2B5C}"/>
                  </a:ext>
                </a:extLst>
              </p:cNvPr>
              <p:cNvSpPr txBox="1"/>
              <p:nvPr/>
            </p:nvSpPr>
            <p:spPr>
              <a:xfrm>
                <a:off x="660401" y="2486768"/>
                <a:ext cx="3009899" cy="5540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Visualization Tools</a:t>
                </a:r>
                <a:endParaRPr lang="en-US" dirty="0"/>
              </a:p>
            </p:txBody>
          </p:sp>
          <p:sp>
            <p:nvSpPr>
              <p:cNvPr id="22" name="Text6" descr="daf571bc-9f18-4ae3-bf80-0cb97a3af760">
                <a:extLst>
                  <a:ext uri="{FF2B5EF4-FFF2-40B4-BE49-F238E27FC236}">
                    <a16:creationId xmlns:a16="http://schemas.microsoft.com/office/drawing/2014/main" id="{2A9B3BBA-336B-1BCC-177C-837E71165F8A}"/>
                  </a:ext>
                </a:extLst>
              </p:cNvPr>
              <p:cNvSpPr txBox="1"/>
              <p:nvPr/>
            </p:nvSpPr>
            <p:spPr>
              <a:xfrm>
                <a:off x="660401" y="3040854"/>
                <a:ext cx="3009899" cy="6608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buNone/>
                </a:pPr>
                <a:r>
                  <a:rPr lang="zh-CN" altLang="en-US" sz="1200" dirty="0">
                    <a:cs typeface="+mn-ea"/>
                    <a:sym typeface="+mn-lt"/>
                  </a:rPr>
                  <a:t>Enhancing built-in visualization and debugging tools to provide more comprehensive insights into the intermediate and final results of the spatial analysis process.</a:t>
                </a:r>
                <a:endParaRPr lang="en-US" dirty="0"/>
              </a:p>
            </p:txBody>
          </p:sp>
        </p:grp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Enhancement Directions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d2a85b7c-f83f-4ed6-8037-39d3a98cc875.source.3.zh-Hans.pptx" descr="a03cee32-927a-458a-a652-c496188dbbbf">
            <a:extLst>
              <a:ext uri="{FF2B5EF4-FFF2-40B4-BE49-F238E27FC236}">
                <a16:creationId xmlns:a16="http://schemas.microsoft.com/office/drawing/2014/main" id="{3AB6C7AD-1B60-E852-BFCB-516241DA3658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3" name="Title" descr="cdb69912-bfc3-4cbe-95dc-0de9909a84f7">
              <a:extLst>
                <a:ext uri="{FF2B5EF4-FFF2-40B4-BE49-F238E27FC236}">
                  <a16:creationId xmlns:a16="http://schemas.microsoft.com/office/drawing/2014/main" id="{A2AAB374-EC8D-E019-307C-9EF3DE22B028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10858500" cy="1168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Ready for Ecosystem Integration</a:t>
              </a:r>
              <a:endParaRPr lang="en-US" dirty="0"/>
            </a:p>
          </p:txBody>
        </p:sp>
        <p:grpSp>
          <p:nvGrpSpPr>
            <p:cNvPr id="16" name="组合 1" descr="33967c6c-febc-43cc-b193-b9cf7e9ecaf6">
              <a:extLst>
                <a:ext uri="{FF2B5EF4-FFF2-40B4-BE49-F238E27FC236}">
                  <a16:creationId xmlns:a16="http://schemas.microsoft.com/office/drawing/2014/main" id="{1AE0164B-07B2-07D4-9854-AC5F4A75E2A5}"/>
                </a:ext>
              </a:extLst>
            </p:cNvPr>
            <p:cNvGrpSpPr/>
            <p:nvPr/>
          </p:nvGrpSpPr>
          <p:grpSpPr>
            <a:xfrm>
              <a:off x="660400" y="3371355"/>
              <a:ext cx="10858500" cy="2762745"/>
              <a:chOff x="660400" y="3135309"/>
              <a:chExt cx="10858500" cy="2762745"/>
            </a:xfrm>
          </p:grpSpPr>
          <p:grpSp>
            <p:nvGrpSpPr>
              <p:cNvPr id="4" name="组合 3" descr="ebf4e62a-f4f7-495a-bc0d-c9d3b8549268">
                <a:extLst>
                  <a:ext uri="{FF2B5EF4-FFF2-40B4-BE49-F238E27FC236}">
                    <a16:creationId xmlns:a16="http://schemas.microsoft.com/office/drawing/2014/main" id="{D878A2FA-53A5-BA0D-D4A2-793FCFDB8A24}"/>
                  </a:ext>
                </a:extLst>
              </p:cNvPr>
              <p:cNvGrpSpPr/>
              <p:nvPr/>
            </p:nvGrpSpPr>
            <p:grpSpPr>
              <a:xfrm>
                <a:off x="660400" y="3135309"/>
                <a:ext cx="3280939" cy="2762745"/>
                <a:chOff x="6557743" y="2950492"/>
                <a:chExt cx="3117852" cy="2762745"/>
              </a:xfrm>
            </p:grpSpPr>
            <p:sp>
              <p:nvSpPr>
                <p:cNvPr id="5" name="Bullet1" descr="f0e94a05-93ea-4180-a646-8b03998ec14b">
                  <a:extLst>
                    <a:ext uri="{FF2B5EF4-FFF2-40B4-BE49-F238E27FC236}">
                      <a16:creationId xmlns:a16="http://schemas.microsoft.com/office/drawing/2014/main" id="{813F4801-DE7E-D101-4194-8A3BCC11C017}"/>
                    </a:ext>
                  </a:extLst>
                </p:cNvPr>
                <p:cNvSpPr txBox="1"/>
                <p:nvPr/>
              </p:nvSpPr>
              <p:spPr>
                <a:xfrm>
                  <a:off x="7188201" y="2950492"/>
                  <a:ext cx="2487394" cy="48587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normAutofit/>
                </a:bodyPr>
                <a:lstStyle/>
                <a:p>
                  <a:pPr lvl="0" defTabSz="913765">
                    <a:buSzPct val="25000"/>
                    <a:defRPr/>
                  </a:pPr>
                  <a:r>
                    <a:rPr lang="zh-CN" altLang="en-US" b="1" dirty="0">
                      <a:cs typeface="+mn-ea"/>
                      <a:sym typeface="+mn-lt"/>
                    </a:rPr>
                    <a:t>Fully Implemented</a:t>
                  </a:r>
                  <a:endParaRPr lang="en-US" dirty="0"/>
                </a:p>
              </p:txBody>
            </p:sp>
            <p:sp>
              <p:nvSpPr>
                <p:cNvPr id="6" name="Text1" descr="37f72fc5-0b8e-4b3d-850a-a02da27d9ff2">
                  <a:extLst>
                    <a:ext uri="{FF2B5EF4-FFF2-40B4-BE49-F238E27FC236}">
                      <a16:creationId xmlns:a16="http://schemas.microsoft.com/office/drawing/2014/main" id="{1B42F538-FB2E-DB9B-2F9E-5FFE6661E1CE}"/>
                    </a:ext>
                  </a:extLst>
                </p:cNvPr>
                <p:cNvSpPr txBox="1"/>
                <p:nvPr/>
              </p:nvSpPr>
              <p:spPr>
                <a:xfrm>
                  <a:off x="7188198" y="3436366"/>
                  <a:ext cx="2487395" cy="227687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The AME Scanner has successfully completed development of all core functionalities as defined in the initial scope, including data loading, analysis, and structured output generation.</a:t>
                  </a:r>
                  <a:endParaRPr lang="en-US" dirty="0"/>
                </a:p>
              </p:txBody>
            </p:sp>
            <p:sp>
              <p:nvSpPr>
                <p:cNvPr id="7" name="Number1" descr="1a4d4e97-4831-47b6-acb8-ebec4173e6e4">
                  <a:extLst>
                    <a:ext uri="{FF2B5EF4-FFF2-40B4-BE49-F238E27FC236}">
                      <a16:creationId xmlns:a16="http://schemas.microsoft.com/office/drawing/2014/main" id="{4DE1BD58-14F4-9F6E-6422-E591C01C4E5F}"/>
                    </a:ext>
                  </a:extLst>
                </p:cNvPr>
                <p:cNvSpPr txBox="1"/>
                <p:nvPr/>
              </p:nvSpPr>
              <p:spPr>
                <a:xfrm>
                  <a:off x="6557743" y="2950492"/>
                  <a:ext cx="620181" cy="577846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>
                  <a:normAutofit/>
                </a:bodyPr>
                <a:lstStyle/>
                <a:p>
                  <a:pPr lvl="0" algn="r" defTabSz="913765">
                    <a:buSzPct val="25000"/>
                    <a:defRPr/>
                  </a:pPr>
                  <a:r>
                    <a:rPr lang="en-US" altLang="zh-CN" sz="2800" b="1" dirty="0">
                      <a:cs typeface="+mn-ea"/>
                      <a:sym typeface="+mn-lt"/>
                    </a:rPr>
                    <a:t>01</a:t>
                  </a:r>
                  <a:endParaRPr lang="en-US" altLang="zh-CN" sz="28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" name="组合 7" descr="bc1efc58-361c-4eb0-a350-26b0e8d74b4f">
                <a:extLst>
                  <a:ext uri="{FF2B5EF4-FFF2-40B4-BE49-F238E27FC236}">
                    <a16:creationId xmlns:a16="http://schemas.microsoft.com/office/drawing/2014/main" id="{78059DBA-6C7B-6BF5-1FDE-AA0A1AD67C7B}"/>
                  </a:ext>
                </a:extLst>
              </p:cNvPr>
              <p:cNvGrpSpPr/>
              <p:nvPr/>
            </p:nvGrpSpPr>
            <p:grpSpPr>
              <a:xfrm>
                <a:off x="4449181" y="3135309"/>
                <a:ext cx="3280939" cy="2762745"/>
                <a:chOff x="6557743" y="2950492"/>
                <a:chExt cx="3117852" cy="2762745"/>
              </a:xfrm>
            </p:grpSpPr>
            <p:sp>
              <p:nvSpPr>
                <p:cNvPr id="9" name="Bullet2" descr="8aee394b-d98c-4178-a32c-295042e73adb">
                  <a:extLst>
                    <a:ext uri="{FF2B5EF4-FFF2-40B4-BE49-F238E27FC236}">
                      <a16:creationId xmlns:a16="http://schemas.microsoft.com/office/drawing/2014/main" id="{BED25E8E-4704-6D5F-4587-3D1CF2F7D7D6}"/>
                    </a:ext>
                  </a:extLst>
                </p:cNvPr>
                <p:cNvSpPr txBox="1"/>
                <p:nvPr/>
              </p:nvSpPr>
              <p:spPr>
                <a:xfrm>
                  <a:off x="7188201" y="2950492"/>
                  <a:ext cx="2487394" cy="48587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normAutofit/>
                </a:bodyPr>
                <a:lstStyle/>
                <a:p>
                  <a:pPr lvl="0" defTabSz="913765">
                    <a:buSzPct val="25000"/>
                    <a:defRPr/>
                  </a:pPr>
                  <a:r>
                    <a:rPr lang="zh-CN" altLang="en-US" b="1" dirty="0">
                      <a:cs typeface="+mn-ea"/>
                      <a:sym typeface="+mn-lt"/>
                    </a:rPr>
                    <a:t>Integration Readiness</a:t>
                  </a:r>
                  <a:endParaRPr lang="en-US" dirty="0"/>
                </a:p>
              </p:txBody>
            </p:sp>
            <p:sp>
              <p:nvSpPr>
                <p:cNvPr id="10" name="Text2" descr="01bf021c-d5bc-4a85-929e-917cc17bd1c5">
                  <a:extLst>
                    <a:ext uri="{FF2B5EF4-FFF2-40B4-BE49-F238E27FC236}">
                      <a16:creationId xmlns:a16="http://schemas.microsoft.com/office/drawing/2014/main" id="{22754288-BCE1-34D3-5262-E253684F8495}"/>
                    </a:ext>
                  </a:extLst>
                </p:cNvPr>
                <p:cNvSpPr txBox="1"/>
                <p:nvPr/>
              </p:nvSpPr>
              <p:spPr>
                <a:xfrm>
                  <a:off x="7188198" y="3436366"/>
                  <a:ext cx="2487395" cy="227687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The codebase is stable, documentation is complete, and the component is ready for integration testing with the core systems of the AMAR Engine ecosystem.</a:t>
                  </a:r>
                  <a:endParaRPr lang="en-US" dirty="0"/>
                </a:p>
              </p:txBody>
            </p:sp>
            <p:sp>
              <p:nvSpPr>
                <p:cNvPr id="11" name="Number2" descr="53dee4c9-72e2-4f14-8a83-f05c5e2b8fec">
                  <a:extLst>
                    <a:ext uri="{FF2B5EF4-FFF2-40B4-BE49-F238E27FC236}">
                      <a16:creationId xmlns:a16="http://schemas.microsoft.com/office/drawing/2014/main" id="{84D53CD8-72EF-DD8B-DDF8-33893B8E497F}"/>
                    </a:ext>
                  </a:extLst>
                </p:cNvPr>
                <p:cNvSpPr txBox="1"/>
                <p:nvPr/>
              </p:nvSpPr>
              <p:spPr>
                <a:xfrm>
                  <a:off x="6557743" y="2950492"/>
                  <a:ext cx="620181" cy="577846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>
                  <a:normAutofit/>
                </a:bodyPr>
                <a:lstStyle/>
                <a:p>
                  <a:pPr lvl="0" algn="r" defTabSz="913765">
                    <a:buSzPct val="25000"/>
                    <a:defRPr/>
                  </a:pPr>
                  <a:r>
                    <a:rPr lang="en-US" altLang="zh-CN" sz="2800" b="1" dirty="0">
                      <a:cs typeface="+mn-ea"/>
                      <a:sym typeface="+mn-lt"/>
                    </a:rPr>
                    <a:t>02</a:t>
                  </a:r>
                  <a:endParaRPr lang="en-US" altLang="zh-CN" sz="2800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 descr="1c1f2477-b751-4a82-8a37-e47884f06b34">
                <a:extLst>
                  <a:ext uri="{FF2B5EF4-FFF2-40B4-BE49-F238E27FC236}">
                    <a16:creationId xmlns:a16="http://schemas.microsoft.com/office/drawing/2014/main" id="{7F34EBA4-9D1A-6F57-E020-F001AD9777A5}"/>
                  </a:ext>
                </a:extLst>
              </p:cNvPr>
              <p:cNvGrpSpPr/>
              <p:nvPr/>
            </p:nvGrpSpPr>
            <p:grpSpPr>
              <a:xfrm>
                <a:off x="8237961" y="3135309"/>
                <a:ext cx="3280939" cy="2762745"/>
                <a:chOff x="6557743" y="2950492"/>
                <a:chExt cx="3117852" cy="2762745"/>
              </a:xfrm>
            </p:grpSpPr>
            <p:sp>
              <p:nvSpPr>
                <p:cNvPr id="13" name="Bullet3" descr="acf8bd4f-c698-4cff-92b7-edb15b1a3bea">
                  <a:extLst>
                    <a:ext uri="{FF2B5EF4-FFF2-40B4-BE49-F238E27FC236}">
                      <a16:creationId xmlns:a16="http://schemas.microsoft.com/office/drawing/2014/main" id="{CE62884F-21A0-74B0-AC35-F4CCDBFEE97A}"/>
                    </a:ext>
                  </a:extLst>
                </p:cNvPr>
                <p:cNvSpPr txBox="1"/>
                <p:nvPr/>
              </p:nvSpPr>
              <p:spPr>
                <a:xfrm>
                  <a:off x="7188201" y="2950492"/>
                  <a:ext cx="2487394" cy="48587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normAutofit/>
                </a:bodyPr>
                <a:lstStyle/>
                <a:p>
                  <a:pPr lvl="0" defTabSz="913765">
                    <a:buSzPct val="25000"/>
                    <a:defRPr/>
                  </a:pPr>
                  <a:r>
                    <a:rPr lang="zh-CN" altLang="en-US" b="1" dirty="0">
                      <a:cs typeface="+mn-ea"/>
                      <a:sym typeface="+mn-lt"/>
                    </a:rPr>
                    <a:t>Next Steps</a:t>
                  </a:r>
                  <a:endParaRPr lang="en-US" dirty="0"/>
                </a:p>
              </p:txBody>
            </p:sp>
            <p:sp>
              <p:nvSpPr>
                <p:cNvPr id="14" name="Text3" descr="bda44543-49eb-4878-abb2-760a7d587ad1">
                  <a:extLst>
                    <a:ext uri="{FF2B5EF4-FFF2-40B4-BE49-F238E27FC236}">
                      <a16:creationId xmlns:a16="http://schemas.microsoft.com/office/drawing/2014/main" id="{6908D94F-4387-F645-A117-8A8B5A92C32D}"/>
                    </a:ext>
                  </a:extLst>
                </p:cNvPr>
                <p:cNvSpPr txBox="1"/>
                <p:nvPr/>
              </p:nvSpPr>
              <p:spPr>
                <a:xfrm>
                  <a:off x="7188198" y="3436366"/>
                  <a:ext cx="2487395" cy="227687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The immediate goal is to seamlessly integrate the Scanner, enabling it to serve as a robust foundation for spatial structure analysis and processing in the construction of dynamic, persistent virtual worlds.</a:t>
                  </a:r>
                  <a:endParaRPr lang="en-US" dirty="0"/>
                </a:p>
              </p:txBody>
            </p:sp>
            <p:sp>
              <p:nvSpPr>
                <p:cNvPr id="15" name="Number3" descr="ac05a071-a7e7-4906-ba68-c7cb1dfdcbd4">
                  <a:extLst>
                    <a:ext uri="{FF2B5EF4-FFF2-40B4-BE49-F238E27FC236}">
                      <a16:creationId xmlns:a16="http://schemas.microsoft.com/office/drawing/2014/main" id="{74C05137-2D17-A781-3A6A-AC2386D24B87}"/>
                    </a:ext>
                  </a:extLst>
                </p:cNvPr>
                <p:cNvSpPr txBox="1"/>
                <p:nvPr/>
              </p:nvSpPr>
              <p:spPr>
                <a:xfrm>
                  <a:off x="6557743" y="2950492"/>
                  <a:ext cx="620181" cy="577846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>
                  <a:normAutofit/>
                </a:bodyPr>
                <a:lstStyle/>
                <a:p>
                  <a:pPr lvl="0" algn="r" defTabSz="913765">
                    <a:buSzPct val="25000"/>
                    <a:defRPr/>
                  </a:pPr>
                  <a:r>
                    <a:rPr lang="en-US" altLang="zh-CN" sz="2800" b="1" dirty="0">
                      <a:cs typeface="+mn-ea"/>
                      <a:sym typeface="+mn-lt"/>
                    </a:rPr>
                    <a:t>03</a:t>
                  </a:r>
                  <a:endParaRPr lang="en-US" altLang="zh-CN" sz="2800" dirty="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Current Status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 descr="8fdbc2d5-5d22-421f-8407-be9e34940b8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Thx</a:t>
            </a:r>
          </a:p>
        </p:txBody>
      </p:sp>
      <p:sp>
        <p:nvSpPr>
          <p:cNvPr id="24" name="文本占位符 23" descr="b7908584-8459-466c-8090-b8d3dbe1c8dd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en-US" dirty="0" err="1"/>
              <a:t>Ceaserzhao</a:t>
            </a:r>
            <a:r>
              <a:rPr lang="zh-CN" altLang="en-US" dirty="0"/>
              <a:t>      </a:t>
            </a:r>
            <a:r>
              <a:rPr lang="en-US" altLang="zh-CN" dirty="0"/>
              <a:t>Oasis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endParaRPr lang="en-US" dirty="0"/>
          </a:p>
        </p:txBody>
      </p:sp>
      <p:sp>
        <p:nvSpPr>
          <p:cNvPr id="25" name="文本占位符 24" descr="6285831f-b417-4b74-b293-0adc50539a29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</a:t>
            </a:r>
            <a:r>
              <a:rPr lang="en-US" altLang="zh-CN" dirty="0"/>
              <a:t>26.2.27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821b1378-2275-42c9-8bf0-f93fdafaacaf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Catalog</a:t>
            </a:r>
            <a:endParaRPr lang="en-US" dirty="0"/>
          </a:p>
        </p:txBody>
      </p:sp>
      <p:sp>
        <p:nvSpPr>
          <p:cNvPr id="3" name="内容占位符 2" descr="7c40b37b-c405-4e30-8067-dbcaec29d355"/>
          <p:cNvSpPr>
            <a:spLocks noGrp="1"/>
          </p:cNvSpPr>
          <p:nvPr>
            <p:ph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Project Introduction</a:t>
            </a:r>
            <a:endParaRPr lang="en-US" dirty="0"/>
          </a:p>
          <a:p>
            <a:r>
              <a:rPr lang="zh-CN" altLang="en-US" dirty="0"/>
              <a:t>System Architecture</a:t>
            </a:r>
            <a:endParaRPr lang="en-US" dirty="0"/>
          </a:p>
          <a:p>
            <a:r>
              <a:rPr lang="zh-CN" altLang="en-US" dirty="0"/>
              <a:t>Core Technologies</a:t>
            </a:r>
            <a:endParaRPr lang="en-US" dirty="0"/>
          </a:p>
          <a:p>
            <a:r>
              <a:rPr lang="zh-CN" altLang="en-US" dirty="0"/>
              <a:t>Design &amp; Philosophy</a:t>
            </a:r>
            <a:endParaRPr lang="en-US" dirty="0"/>
          </a:p>
          <a:p>
            <a:r>
              <a:rPr lang="zh-CN" altLang="en-US" dirty="0"/>
              <a:t>Future &amp; Roadmap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b66ac058-fa72-4817-8a71-87818de2380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Project Introduction</a:t>
            </a:r>
            <a:endParaRPr lang="en-US" dirty="0"/>
          </a:p>
        </p:txBody>
      </p:sp>
      <p:sp>
        <p:nvSpPr>
          <p:cNvPr id="25" name="文本占位符 24" descr="8c09cb2a-1acc-4ba7-8e06-fa10caacc27b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This chapter introduces the core purpose, positioning, and value of the AME Scanner within the broader AMAR Engine ecosystem.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f356ab36-ad21-4b52-acc5-2f4f62c41ea5.source.3.zh-Hans.pptx" descr="11c20907-624f-4821-9aa8-ccb2fe314cfa">
            <a:extLst>
              <a:ext uri="{FF2B5EF4-FFF2-40B4-BE49-F238E27FC236}">
                <a16:creationId xmlns:a16="http://schemas.microsoft.com/office/drawing/2014/main" id="{7535BA21-0908-E7C2-A22F-8F7D6FF5C60C}"/>
              </a:ext>
            </a:extLst>
          </p:cNvPr>
          <p:cNvGrpSpPr/>
          <p:nvPr/>
        </p:nvGrpSpPr>
        <p:grpSpPr>
          <a:xfrm>
            <a:off x="660399" y="1130302"/>
            <a:ext cx="10858500" cy="5003799"/>
            <a:chOff x="660399" y="1130302"/>
            <a:chExt cx="10858500" cy="5003799"/>
          </a:xfrm>
        </p:grpSpPr>
        <p:sp>
          <p:nvSpPr>
            <p:cNvPr id="56" name="Com" descr="a71b4425-20fe-4b7a-997f-8ef63b1ad5ea">
              <a:extLst>
                <a:ext uri="{FF2B5EF4-FFF2-40B4-BE49-F238E27FC236}">
                  <a16:creationId xmlns:a16="http://schemas.microsoft.com/office/drawing/2014/main" id="{40425D5D-7018-34C5-F4A4-D28BE9CDB90D}"/>
                </a:ext>
              </a:extLst>
            </p:cNvPr>
            <p:cNvSpPr/>
            <p:nvPr/>
          </p:nvSpPr>
          <p:spPr>
            <a:xfrm>
              <a:off x="4285985" y="1879600"/>
              <a:ext cx="3608732" cy="4254500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" name="Title" descr="0bb3134b-1959-4fce-86ed-274d122b8e08">
              <a:extLst>
                <a:ext uri="{FF2B5EF4-FFF2-40B4-BE49-F238E27FC236}">
                  <a16:creationId xmlns:a16="http://schemas.microsoft.com/office/drawing/2014/main" id="{A2A67802-1C39-C820-5A04-A08FBDE37E0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60399" y="1130302"/>
              <a:ext cx="10858500" cy="550188"/>
            </a:xfrm>
            <a:prstGeom prst="rect">
              <a:avLst/>
            </a:prstGeom>
            <a:solidFill>
              <a:schemeClr val="accent1">
                <a:lumMod val="75000"/>
                <a:alpha val="9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rgbClr val="FFFFFF"/>
                  </a:solidFill>
                  <a:cs typeface="+mn-ea"/>
                </a:defRPr>
              </a:lvl1pPr>
            </a:lstStyle>
            <a:p>
              <a:pPr algn="l"/>
              <a:r>
                <a:rPr lang="zh-CN" altLang="en-US" dirty="0">
                  <a:sym typeface="+mn-lt"/>
                </a:rPr>
                <a:t>Bridging Raw Data and Intelligent Inference</a:t>
              </a:r>
              <a:endParaRPr lang="en-US" dirty="0"/>
            </a:p>
          </p:txBody>
        </p:sp>
        <p:grpSp>
          <p:nvGrpSpPr>
            <p:cNvPr id="7" name="组合 6" descr="f5c05867-ec44-4d89-98a2-76135490b500">
              <a:extLst>
                <a:ext uri="{FF2B5EF4-FFF2-40B4-BE49-F238E27FC236}">
                  <a16:creationId xmlns:a16="http://schemas.microsoft.com/office/drawing/2014/main" id="{88855BA8-D5B8-267D-7CA6-AD5CEF3E50A9}"/>
                </a:ext>
              </a:extLst>
            </p:cNvPr>
            <p:cNvGrpSpPr/>
            <p:nvPr/>
          </p:nvGrpSpPr>
          <p:grpSpPr>
            <a:xfrm>
              <a:off x="795678" y="2078276"/>
              <a:ext cx="3414372" cy="4055825"/>
              <a:chOff x="795678" y="2078276"/>
              <a:chExt cx="3414372" cy="4055825"/>
            </a:xfrm>
          </p:grpSpPr>
          <p:sp>
            <p:nvSpPr>
              <p:cNvPr id="10" name="Number1" descr="9f45bb60-370a-44ad-b701-4a98a0f710e4">
                <a:extLst>
                  <a:ext uri="{FF2B5EF4-FFF2-40B4-BE49-F238E27FC236}">
                    <a16:creationId xmlns:a16="http://schemas.microsoft.com/office/drawing/2014/main" id="{5B4E9F69-036D-D6DF-8230-3F0505BA409F}"/>
                  </a:ext>
                </a:extLst>
              </p:cNvPr>
              <p:cNvSpPr/>
              <p:nvPr/>
            </p:nvSpPr>
            <p:spPr>
              <a:xfrm>
                <a:off x="903596" y="2078276"/>
                <a:ext cx="381600" cy="382702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cs typeface="+mn-ea"/>
                  </a:rPr>
                  <a:t>1</a:t>
                </a:r>
                <a:endParaRPr lang="zh-CN" altLang="en-US" sz="1400" b="1" dirty="0">
                  <a:cs typeface="+mn-ea"/>
                </a:endParaRPr>
              </a:p>
            </p:txBody>
          </p:sp>
          <p:sp>
            <p:nvSpPr>
              <p:cNvPr id="12" name="Bullet1" descr="53de01bb-8862-4579-a67d-34cbff1a2640">
                <a:extLst>
                  <a:ext uri="{FF2B5EF4-FFF2-40B4-BE49-F238E27FC236}">
                    <a16:creationId xmlns:a16="http://schemas.microsoft.com/office/drawing/2014/main" id="{6F59C8AE-E7DD-4F5B-8DB8-B34B34D9B6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78" y="2550512"/>
                <a:ext cx="3414372" cy="114264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Core Purpose</a:t>
                </a:r>
                <a:endParaRPr lang="en-US" dirty="0"/>
              </a:p>
            </p:txBody>
          </p:sp>
          <p:sp>
            <p:nvSpPr>
              <p:cNvPr id="13" name="Text1" descr="686f6d59-3359-4940-9974-3b9a93ec47ac">
                <a:extLst>
                  <a:ext uri="{FF2B5EF4-FFF2-40B4-BE49-F238E27FC236}">
                    <a16:creationId xmlns:a16="http://schemas.microsoft.com/office/drawing/2014/main" id="{01E68114-EF25-51F3-C5FA-BE81CEDC37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78" y="3693161"/>
                <a:ext cx="3414372" cy="24409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AME Scanner is a critical component designed to convert raw Gaussian Splatting (3DGS) radiance fields into structured, actionable spatial data.</a:t>
                </a:r>
                <a:endParaRPr lang="en-US" dirty="0"/>
              </a:p>
            </p:txBody>
          </p:sp>
        </p:grpSp>
        <p:grpSp>
          <p:nvGrpSpPr>
            <p:cNvPr id="9" name="组合 8" descr="af3a35d9-d350-4a19-85ea-e8b40a4e52b7">
              <a:extLst>
                <a:ext uri="{FF2B5EF4-FFF2-40B4-BE49-F238E27FC236}">
                  <a16:creationId xmlns:a16="http://schemas.microsoft.com/office/drawing/2014/main" id="{93C09BDA-5B96-7699-060F-AB553A590E1E}"/>
                </a:ext>
              </a:extLst>
            </p:cNvPr>
            <p:cNvGrpSpPr/>
            <p:nvPr/>
          </p:nvGrpSpPr>
          <p:grpSpPr>
            <a:xfrm>
              <a:off x="4385609" y="2078276"/>
              <a:ext cx="3414372" cy="4055825"/>
              <a:chOff x="4385609" y="2078276"/>
              <a:chExt cx="3414372" cy="4055825"/>
            </a:xfrm>
          </p:grpSpPr>
          <p:sp>
            <p:nvSpPr>
              <p:cNvPr id="24" name="Number2" descr="23878dae-4cb3-47fd-8288-11550788930d">
                <a:extLst>
                  <a:ext uri="{FF2B5EF4-FFF2-40B4-BE49-F238E27FC236}">
                    <a16:creationId xmlns:a16="http://schemas.microsoft.com/office/drawing/2014/main" id="{EC9573FD-D911-1E6E-C206-9BB58882CC28}"/>
                  </a:ext>
                </a:extLst>
              </p:cNvPr>
              <p:cNvSpPr/>
              <p:nvPr/>
            </p:nvSpPr>
            <p:spPr>
              <a:xfrm>
                <a:off x="4495148" y="2078276"/>
                <a:ext cx="381600" cy="382702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cs typeface="+mn-ea"/>
                  </a:rPr>
                  <a:t>2</a:t>
                </a:r>
                <a:endParaRPr lang="zh-CN" altLang="en-US" sz="1400" b="1" dirty="0">
                  <a:cs typeface="+mn-ea"/>
                </a:endParaRPr>
              </a:p>
            </p:txBody>
          </p:sp>
          <p:sp>
            <p:nvSpPr>
              <p:cNvPr id="25" name="Bullet2" descr="5bd92276-4ec8-484e-b8b7-4f5ec3b47a37">
                <a:extLst>
                  <a:ext uri="{FF2B5EF4-FFF2-40B4-BE49-F238E27FC236}">
                    <a16:creationId xmlns:a16="http://schemas.microsoft.com/office/drawing/2014/main" id="{5BCF87B6-10E0-97CE-8DEA-930559F0EA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5609" y="2550512"/>
                <a:ext cx="3414372" cy="114264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Design Objective</a:t>
                </a:r>
                <a:endParaRPr lang="en-US" dirty="0"/>
              </a:p>
            </p:txBody>
          </p:sp>
          <p:sp>
            <p:nvSpPr>
              <p:cNvPr id="26" name="Text2" descr="f5c5e515-9653-48de-b2d7-dfac85a9602a">
                <a:extLst>
                  <a:ext uri="{FF2B5EF4-FFF2-40B4-BE49-F238E27FC236}">
                    <a16:creationId xmlns:a16="http://schemas.microsoft.com/office/drawing/2014/main" id="{3234A70D-9312-6F71-4784-F3D7469619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5609" y="3693161"/>
                <a:ext cx="3414372" cy="24409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As a fundamental input layer of the AMAR Engine, it provides standardized, raw information to the Information Pool for subsequent high-level processing.</a:t>
                </a:r>
                <a:endParaRPr lang="en-US" dirty="0"/>
              </a:p>
            </p:txBody>
          </p:sp>
        </p:grpSp>
        <p:grpSp>
          <p:nvGrpSpPr>
            <p:cNvPr id="11" name="组合 10" descr="519885d9-ea9c-4edb-a3ef-79abaa6e9cf3">
              <a:extLst>
                <a:ext uri="{FF2B5EF4-FFF2-40B4-BE49-F238E27FC236}">
                  <a16:creationId xmlns:a16="http://schemas.microsoft.com/office/drawing/2014/main" id="{FA571CCE-C305-63FF-8898-FBC5A02C48DB}"/>
                </a:ext>
              </a:extLst>
            </p:cNvPr>
            <p:cNvGrpSpPr/>
            <p:nvPr/>
          </p:nvGrpSpPr>
          <p:grpSpPr>
            <a:xfrm>
              <a:off x="7975541" y="2078276"/>
              <a:ext cx="3414372" cy="4055825"/>
              <a:chOff x="7975541" y="2078276"/>
              <a:chExt cx="3414372" cy="4055825"/>
            </a:xfrm>
          </p:grpSpPr>
          <p:sp>
            <p:nvSpPr>
              <p:cNvPr id="28" name="Number3" descr="92b2cf36-a02e-4a47-b491-f2d9f2402343">
                <a:extLst>
                  <a:ext uri="{FF2B5EF4-FFF2-40B4-BE49-F238E27FC236}">
                    <a16:creationId xmlns:a16="http://schemas.microsoft.com/office/drawing/2014/main" id="{296CB660-AE6A-E235-F0C3-F3BD0C1D413B}"/>
                  </a:ext>
                </a:extLst>
              </p:cNvPr>
              <p:cNvSpPr/>
              <p:nvPr/>
            </p:nvSpPr>
            <p:spPr>
              <a:xfrm>
                <a:off x="8085080" y="2078276"/>
                <a:ext cx="381600" cy="382702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cs typeface="+mn-ea"/>
                  </a:rPr>
                  <a:t>3</a:t>
                </a:r>
                <a:endParaRPr lang="zh-CN" altLang="en-US" sz="1400" b="1" dirty="0">
                  <a:cs typeface="+mn-ea"/>
                </a:endParaRPr>
              </a:p>
            </p:txBody>
          </p:sp>
          <p:sp>
            <p:nvSpPr>
              <p:cNvPr id="30" name="Bullet3" descr="ef3e5885-f4dd-45b7-864b-64682493865c">
                <a:extLst>
                  <a:ext uri="{FF2B5EF4-FFF2-40B4-BE49-F238E27FC236}">
                    <a16:creationId xmlns:a16="http://schemas.microsoft.com/office/drawing/2014/main" id="{66F9A787-2D8C-C76A-114C-B6E7A61FFD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5541" y="2550512"/>
                <a:ext cx="3414372" cy="114264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Ecosystem Role</a:t>
                </a:r>
                <a:endParaRPr lang="en-US" dirty="0"/>
              </a:p>
            </p:txBody>
          </p:sp>
          <p:sp>
            <p:nvSpPr>
              <p:cNvPr id="33" name="Text3" descr="b564af8a-ac60-4aa3-a6a4-6e3be1ea8f35">
                <a:extLst>
                  <a:ext uri="{FF2B5EF4-FFF2-40B4-BE49-F238E27FC236}">
                    <a16:creationId xmlns:a16="http://schemas.microsoft.com/office/drawing/2014/main" id="{D0935F96-3EE2-AD58-A7F6-96C5452AF4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5541" y="3693161"/>
                <a:ext cx="3414372" cy="24409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It serves as the primary interface that transforms unstructured sensor data into a format that can be understood and utilized by the AME Admin for metaclass inference.</a:t>
                </a:r>
                <a:endParaRPr lang="en-US" dirty="0"/>
              </a:p>
            </p:txBody>
          </p:sp>
        </p:grp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Project Overview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3e705e7f-cae4-4e44-8b42-2ac9966e8395.source.4.zh-Hans.pptx" descr="896c9d0c-eb43-447c-93c7-484f0c1f3e66">
            <a:extLst>
              <a:ext uri="{FF2B5EF4-FFF2-40B4-BE49-F238E27FC236}">
                <a16:creationId xmlns:a16="http://schemas.microsoft.com/office/drawing/2014/main" id="{322F4EF9-6105-3D3D-0AEB-CA41FE2170BC}"/>
              </a:ext>
            </a:extLst>
          </p:cNvPr>
          <p:cNvGrpSpPr/>
          <p:nvPr/>
        </p:nvGrpSpPr>
        <p:grpSpPr>
          <a:xfrm>
            <a:off x="660399" y="1130302"/>
            <a:ext cx="10858501" cy="5003798"/>
            <a:chOff x="660399" y="1130302"/>
            <a:chExt cx="10858501" cy="5003798"/>
          </a:xfrm>
        </p:grpSpPr>
        <p:sp>
          <p:nvSpPr>
            <p:cNvPr id="56" name="Com" descr="fdd2a57d-4236-4f17-a149-4ee20e16d25b">
              <a:extLst>
                <a:ext uri="{FF2B5EF4-FFF2-40B4-BE49-F238E27FC236}">
                  <a16:creationId xmlns:a16="http://schemas.microsoft.com/office/drawing/2014/main" id="{3B1A0BCC-B8B1-AD97-4CB9-6499038CC5CD}"/>
                </a:ext>
              </a:extLst>
            </p:cNvPr>
            <p:cNvSpPr/>
            <p:nvPr/>
          </p:nvSpPr>
          <p:spPr>
            <a:xfrm>
              <a:off x="3427620" y="2203452"/>
              <a:ext cx="2652762" cy="393064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3" name="PictureMisc1" descr="4c0a86e8-9bbe-4023-8c1d-449f4ef1beea">
              <a:extLst>
                <a:ext uri="{FF2B5EF4-FFF2-40B4-BE49-F238E27FC236}">
                  <a16:creationId xmlns:a16="http://schemas.microsoft.com/office/drawing/2014/main" id="{01479DA5-9E3B-B48B-0860-F950F84C6FAD}"/>
                </a:ext>
              </a:extLst>
            </p:cNvPr>
            <p:cNvSpPr/>
            <p:nvPr/>
          </p:nvSpPr>
          <p:spPr>
            <a:xfrm>
              <a:off x="660400" y="1792928"/>
              <a:ext cx="10858500" cy="1120580"/>
            </a:xfrm>
            <a:prstGeom prst="roundRect">
              <a:avLst>
                <a:gd name="adj" fmla="val 0"/>
              </a:avLst>
            </a:prstGeom>
            <a:blipFill>
              <a:blip r:embed="rId2"/>
              <a:srcRect/>
              <a:stretch>
                <a:fillRect t="-205427" b="-125607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8" name="Title" descr="d8c654db-ef19-4b01-97fd-b1e6888403e0">
              <a:extLst>
                <a:ext uri="{FF2B5EF4-FFF2-40B4-BE49-F238E27FC236}">
                  <a16:creationId xmlns:a16="http://schemas.microsoft.com/office/drawing/2014/main" id="{56F196C8-4988-7EAB-B08E-FDD5532DE71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60399" y="1130302"/>
              <a:ext cx="10858500" cy="55018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Enabling the AMAR Ecosystem's Core Functionality</a:t>
              </a:r>
              <a:endParaRPr lang="en-US" dirty="0"/>
            </a:p>
          </p:txBody>
        </p:sp>
        <p:grpSp>
          <p:nvGrpSpPr>
            <p:cNvPr id="63" name="组合 62" descr="c7a648a4-18b9-4867-b2e6-8b1c45ef2fa5">
              <a:extLst>
                <a:ext uri="{FF2B5EF4-FFF2-40B4-BE49-F238E27FC236}">
                  <a16:creationId xmlns:a16="http://schemas.microsoft.com/office/drawing/2014/main" id="{1F0AD95E-2932-160E-6B86-A695A789F3E8}"/>
                </a:ext>
              </a:extLst>
            </p:cNvPr>
            <p:cNvGrpSpPr/>
            <p:nvPr/>
          </p:nvGrpSpPr>
          <p:grpSpPr>
            <a:xfrm>
              <a:off x="795680" y="3025946"/>
              <a:ext cx="2559941" cy="2995715"/>
              <a:chOff x="795680" y="3025946"/>
              <a:chExt cx="2559941" cy="2995715"/>
            </a:xfrm>
          </p:grpSpPr>
          <p:sp>
            <p:nvSpPr>
              <p:cNvPr id="10" name="Number1" descr="b7faca21-61cd-4ce3-872c-081b7231f76f">
                <a:extLst>
                  <a:ext uri="{FF2B5EF4-FFF2-40B4-BE49-F238E27FC236}">
                    <a16:creationId xmlns:a16="http://schemas.microsoft.com/office/drawing/2014/main" id="{4AA228C4-7010-73FA-D07C-71C495D2DD8F}"/>
                  </a:ext>
                </a:extLst>
              </p:cNvPr>
              <p:cNvSpPr/>
              <p:nvPr/>
            </p:nvSpPr>
            <p:spPr>
              <a:xfrm>
                <a:off x="903596" y="3025946"/>
                <a:ext cx="381600" cy="382702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cs typeface="+mn-ea"/>
                  </a:rPr>
                  <a:t>1</a:t>
                </a:r>
                <a:endParaRPr lang="zh-CN" altLang="en-US" sz="1400" b="1" dirty="0">
                  <a:cs typeface="+mn-ea"/>
                </a:endParaRPr>
              </a:p>
            </p:txBody>
          </p:sp>
          <p:sp>
            <p:nvSpPr>
              <p:cNvPr id="12" name="Bullet1" descr="ca83c725-9b73-4820-8fb6-bb18f2616c4f">
                <a:extLst>
                  <a:ext uri="{FF2B5EF4-FFF2-40B4-BE49-F238E27FC236}">
                    <a16:creationId xmlns:a16="http://schemas.microsoft.com/office/drawing/2014/main" id="{68C6267D-8C73-639B-1826-18F602B9B46B}"/>
                  </a:ext>
                </a:extLst>
              </p:cNvPr>
              <p:cNvSpPr txBox="1"/>
              <p:nvPr/>
            </p:nvSpPr>
            <p:spPr>
              <a:xfrm>
                <a:off x="795680" y="3498182"/>
                <a:ext cx="2559941" cy="11008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Data Source Conversion</a:t>
                </a:r>
                <a:endParaRPr lang="en-US" dirty="0"/>
              </a:p>
            </p:txBody>
          </p:sp>
          <p:sp>
            <p:nvSpPr>
              <p:cNvPr id="13" name="Text1" descr="23387f40-8b1f-4032-8d89-fd887378795b">
                <a:extLst>
                  <a:ext uri="{FF2B5EF4-FFF2-40B4-BE49-F238E27FC236}">
                    <a16:creationId xmlns:a16="http://schemas.microsoft.com/office/drawing/2014/main" id="{980EB7E6-38D6-D875-13C1-21A0ACD67750}"/>
                  </a:ext>
                </a:extLst>
              </p:cNvPr>
              <p:cNvSpPr txBox="1"/>
              <p:nvPr/>
            </p:nvSpPr>
            <p:spPr>
              <a:xfrm>
                <a:off x="797299" y="4599054"/>
                <a:ext cx="2555061" cy="1422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The Scanner acts as a translator, unifying complex 3DGS data from various sensors into a standardized internal format recognizable by the AMAR Engine.</a:t>
                </a:r>
                <a:endParaRPr lang="en-US" dirty="0"/>
              </a:p>
            </p:txBody>
          </p:sp>
        </p:grpSp>
        <p:grpSp>
          <p:nvGrpSpPr>
            <p:cNvPr id="66" name="组合 65" descr="93d528c7-bc78-4912-b6e2-3bf49e71db43">
              <a:extLst>
                <a:ext uri="{FF2B5EF4-FFF2-40B4-BE49-F238E27FC236}">
                  <a16:creationId xmlns:a16="http://schemas.microsoft.com/office/drawing/2014/main" id="{9AF49547-5B0E-CFCB-866D-45E992705136}"/>
                </a:ext>
              </a:extLst>
            </p:cNvPr>
            <p:cNvGrpSpPr/>
            <p:nvPr/>
          </p:nvGrpSpPr>
          <p:grpSpPr>
            <a:xfrm>
              <a:off x="3474030" y="3025946"/>
              <a:ext cx="2559941" cy="2995715"/>
              <a:chOff x="3474030" y="3025946"/>
              <a:chExt cx="2559941" cy="2995715"/>
            </a:xfrm>
          </p:grpSpPr>
          <p:sp>
            <p:nvSpPr>
              <p:cNvPr id="24" name="Number2" descr="1d6c0bda-7ed2-416e-ad59-cab2c1cae251">
                <a:extLst>
                  <a:ext uri="{FF2B5EF4-FFF2-40B4-BE49-F238E27FC236}">
                    <a16:creationId xmlns:a16="http://schemas.microsoft.com/office/drawing/2014/main" id="{7600A5AE-F924-D151-A808-565051E1B489}"/>
                  </a:ext>
                </a:extLst>
              </p:cNvPr>
              <p:cNvSpPr/>
              <p:nvPr/>
            </p:nvSpPr>
            <p:spPr>
              <a:xfrm>
                <a:off x="3581946" y="3025946"/>
                <a:ext cx="381600" cy="382702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cs typeface="+mn-ea"/>
                  </a:rPr>
                  <a:t>2</a:t>
                </a:r>
                <a:endParaRPr lang="zh-CN" altLang="en-US" sz="1400" b="1" dirty="0">
                  <a:cs typeface="+mn-ea"/>
                </a:endParaRPr>
              </a:p>
            </p:txBody>
          </p:sp>
          <p:sp>
            <p:nvSpPr>
              <p:cNvPr id="25" name="Bullet2" descr="7e315337-a035-4007-8b70-40847af706a7">
                <a:extLst>
                  <a:ext uri="{FF2B5EF4-FFF2-40B4-BE49-F238E27FC236}">
                    <a16:creationId xmlns:a16="http://schemas.microsoft.com/office/drawing/2014/main" id="{5E046B86-93E2-2FC2-E701-C5C5ACD35727}"/>
                  </a:ext>
                </a:extLst>
              </p:cNvPr>
              <p:cNvSpPr txBox="1"/>
              <p:nvPr/>
            </p:nvSpPr>
            <p:spPr>
              <a:xfrm>
                <a:off x="3474030" y="3498182"/>
                <a:ext cx="2559941" cy="11008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Information Structuring</a:t>
                </a:r>
                <a:endParaRPr lang="en-US" dirty="0"/>
              </a:p>
            </p:txBody>
          </p:sp>
          <p:sp>
            <p:nvSpPr>
              <p:cNvPr id="26" name="Text2" descr="0020b5da-04f9-43e0-927b-72cd4b7583a2">
                <a:extLst>
                  <a:ext uri="{FF2B5EF4-FFF2-40B4-BE49-F238E27FC236}">
                    <a16:creationId xmlns:a16="http://schemas.microsoft.com/office/drawing/2014/main" id="{D888506E-D8B3-C3EF-B488-0D82F2DD5DC2}"/>
                  </a:ext>
                </a:extLst>
              </p:cNvPr>
              <p:cNvSpPr txBox="1"/>
              <p:nvPr/>
            </p:nvSpPr>
            <p:spPr>
              <a:xfrm>
                <a:off x="3475649" y="4599054"/>
                <a:ext cx="2555061" cy="1422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By performing spatial analysis and computation, it extracts geometrically meaningful entities and relationships from chaotic point cloud data, creating a structured foundation.</a:t>
                </a:r>
                <a:endParaRPr lang="en-US" dirty="0"/>
              </a:p>
            </p:txBody>
          </p:sp>
        </p:grpSp>
        <p:grpSp>
          <p:nvGrpSpPr>
            <p:cNvPr id="67" name="组合 66" descr="bb6f28d8-5cb8-4bdf-bfdc-26c8d5068b7b">
              <a:extLst>
                <a:ext uri="{FF2B5EF4-FFF2-40B4-BE49-F238E27FC236}">
                  <a16:creationId xmlns:a16="http://schemas.microsoft.com/office/drawing/2014/main" id="{22D43CC6-7ACC-29D9-203E-7D0E2622C6E5}"/>
                </a:ext>
              </a:extLst>
            </p:cNvPr>
            <p:cNvGrpSpPr/>
            <p:nvPr/>
          </p:nvGrpSpPr>
          <p:grpSpPr>
            <a:xfrm>
              <a:off x="6152380" y="3025946"/>
              <a:ext cx="2559941" cy="2995715"/>
              <a:chOff x="6152380" y="3025946"/>
              <a:chExt cx="2559941" cy="2995715"/>
            </a:xfrm>
          </p:grpSpPr>
          <p:sp>
            <p:nvSpPr>
              <p:cNvPr id="28" name="Number3" descr="9e14c708-f3ce-44b4-ab86-87675f68f9fc">
                <a:extLst>
                  <a:ext uri="{FF2B5EF4-FFF2-40B4-BE49-F238E27FC236}">
                    <a16:creationId xmlns:a16="http://schemas.microsoft.com/office/drawing/2014/main" id="{CFFEFC8B-E13D-5B56-BFFC-2F73B68605F3}"/>
                  </a:ext>
                </a:extLst>
              </p:cNvPr>
              <p:cNvSpPr/>
              <p:nvPr/>
            </p:nvSpPr>
            <p:spPr>
              <a:xfrm>
                <a:off x="6260296" y="3025946"/>
                <a:ext cx="381600" cy="382702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cs typeface="+mn-ea"/>
                  </a:rPr>
                  <a:t>3</a:t>
                </a:r>
                <a:endParaRPr lang="zh-CN" altLang="en-US" sz="1400" b="1" dirty="0">
                  <a:cs typeface="+mn-ea"/>
                </a:endParaRPr>
              </a:p>
            </p:txBody>
          </p:sp>
          <p:sp>
            <p:nvSpPr>
              <p:cNvPr id="30" name="Bullet3" descr="560b4cea-d720-4c4e-9ff7-39b7305b6719">
                <a:extLst>
                  <a:ext uri="{FF2B5EF4-FFF2-40B4-BE49-F238E27FC236}">
                    <a16:creationId xmlns:a16="http://schemas.microsoft.com/office/drawing/2014/main" id="{55B02E06-184D-AF02-C284-02604EB3761A}"/>
                  </a:ext>
                </a:extLst>
              </p:cNvPr>
              <p:cNvSpPr txBox="1"/>
              <p:nvPr/>
            </p:nvSpPr>
            <p:spPr>
              <a:xfrm>
                <a:off x="6152380" y="3498182"/>
                <a:ext cx="2559941" cy="11008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Empowering Upper Layers</a:t>
                </a:r>
                <a:endParaRPr lang="en-US" dirty="0"/>
              </a:p>
            </p:txBody>
          </p:sp>
          <p:sp>
            <p:nvSpPr>
              <p:cNvPr id="33" name="Text3" descr="8c2e139d-de64-4fb3-bf3c-a49200ccd4b4">
                <a:extLst>
                  <a:ext uri="{FF2B5EF4-FFF2-40B4-BE49-F238E27FC236}">
                    <a16:creationId xmlns:a16="http://schemas.microsoft.com/office/drawing/2014/main" id="{94EA3D29-B0F0-06AC-0268-FF43B7E5A046}"/>
                  </a:ext>
                </a:extLst>
              </p:cNvPr>
              <p:cNvSpPr txBox="1"/>
              <p:nvPr/>
            </p:nvSpPr>
            <p:spPr>
              <a:xfrm>
                <a:off x="6153999" y="4599054"/>
                <a:ext cx="2555061" cy="1422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It provides high-quality input data to the AME Admin, serving as the crucial groundwork for its advanced semantic reasoning and world understanding capabilities.</a:t>
                </a:r>
                <a:endParaRPr lang="en-US" dirty="0"/>
              </a:p>
            </p:txBody>
          </p:sp>
        </p:grpSp>
        <p:grpSp>
          <p:nvGrpSpPr>
            <p:cNvPr id="68" name="组合 67" descr="57a4f593-4a43-4beb-928a-627cc059f74d">
              <a:extLst>
                <a:ext uri="{FF2B5EF4-FFF2-40B4-BE49-F238E27FC236}">
                  <a16:creationId xmlns:a16="http://schemas.microsoft.com/office/drawing/2014/main" id="{DC2BD67E-1F2B-7E67-B44E-B400CAF5FAC2}"/>
                </a:ext>
              </a:extLst>
            </p:cNvPr>
            <p:cNvGrpSpPr/>
            <p:nvPr/>
          </p:nvGrpSpPr>
          <p:grpSpPr>
            <a:xfrm>
              <a:off x="8830731" y="3025946"/>
              <a:ext cx="2559941" cy="2995715"/>
              <a:chOff x="8830731" y="3025946"/>
              <a:chExt cx="2559941" cy="2995715"/>
            </a:xfrm>
          </p:grpSpPr>
          <p:sp>
            <p:nvSpPr>
              <p:cNvPr id="38" name="Number4" descr="0946db87-bfc6-453d-a6c7-9fb8ca084890">
                <a:extLst>
                  <a:ext uri="{FF2B5EF4-FFF2-40B4-BE49-F238E27FC236}">
                    <a16:creationId xmlns:a16="http://schemas.microsoft.com/office/drawing/2014/main" id="{ED9F3F83-1105-64F4-9B89-33647F39D020}"/>
                  </a:ext>
                </a:extLst>
              </p:cNvPr>
              <p:cNvSpPr/>
              <p:nvPr/>
            </p:nvSpPr>
            <p:spPr>
              <a:xfrm>
                <a:off x="8938647" y="3025946"/>
                <a:ext cx="381600" cy="382702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sz="1400" b="1" dirty="0">
                    <a:cs typeface="+mn-ea"/>
                  </a:rPr>
                  <a:t>4</a:t>
                </a:r>
                <a:endParaRPr lang="zh-CN" altLang="en-US" sz="1400" b="1" dirty="0">
                  <a:cs typeface="+mn-ea"/>
                </a:endParaRPr>
              </a:p>
            </p:txBody>
          </p:sp>
          <p:sp>
            <p:nvSpPr>
              <p:cNvPr id="40" name="Bullet4" descr="76f2fcab-6c7f-40da-8c4f-2bdfa2b7d79b">
                <a:extLst>
                  <a:ext uri="{FF2B5EF4-FFF2-40B4-BE49-F238E27FC236}">
                    <a16:creationId xmlns:a16="http://schemas.microsoft.com/office/drawing/2014/main" id="{4860F90E-51D5-8967-69BA-59613E4B5696}"/>
                  </a:ext>
                </a:extLst>
              </p:cNvPr>
              <p:cNvSpPr txBox="1"/>
              <p:nvPr/>
            </p:nvSpPr>
            <p:spPr>
              <a:xfrm>
                <a:off x="8830731" y="3498182"/>
                <a:ext cx="2559941" cy="11008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Enabling Ecosystem Loop</a:t>
                </a:r>
                <a:endParaRPr lang="en-US" dirty="0"/>
              </a:p>
            </p:txBody>
          </p:sp>
          <p:sp>
            <p:nvSpPr>
              <p:cNvPr id="43" name="Text4" descr="b167a8ce-9d75-4b9c-89cf-f01f5c4fa5ba">
                <a:extLst>
                  <a:ext uri="{FF2B5EF4-FFF2-40B4-BE49-F238E27FC236}">
                    <a16:creationId xmlns:a16="http://schemas.microsoft.com/office/drawing/2014/main" id="{3569BA08-B304-DB65-99B6-BC2E18B944C5}"/>
                  </a:ext>
                </a:extLst>
              </p:cNvPr>
              <p:cNvSpPr txBox="1"/>
              <p:nvPr/>
            </p:nvSpPr>
            <p:spPr>
              <a:xfrm>
                <a:off x="8832350" y="4599054"/>
                <a:ext cx="2555061" cy="1422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It ensures a seamless flow of real-world data into the digital ecosystem, driving the continuous cycle of perception, reasoning, and action within the AMAR Engine.</a:t>
                </a:r>
                <a:endParaRPr lang="en-US" dirty="0"/>
              </a:p>
            </p:txBody>
          </p:sp>
        </p:grp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Strategic Value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b66ac058-fa72-4817-8a71-87818de2380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System Architecture</a:t>
            </a:r>
            <a:endParaRPr lang="en-US" dirty="0"/>
          </a:p>
        </p:txBody>
      </p:sp>
      <p:sp>
        <p:nvSpPr>
          <p:cNvPr id="25" name="文本占位符 24" descr="8c09cb2a-1acc-4ba7-8e06-fa10caacc27b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An in-depth look at the Scanner's position within the AMAR Engine's layered architecture and the division of labor among its internal components.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367b9e86-4e6e-48f8-b13f-1d1f877bec24.source.3.zh-Hans.pptx" descr="61de89c7-2341-4f21-a16e-81fafcb3266d">
            <a:extLst>
              <a:ext uri="{FF2B5EF4-FFF2-40B4-BE49-F238E27FC236}">
                <a16:creationId xmlns:a16="http://schemas.microsoft.com/office/drawing/2014/main" id="{460C08E3-AEC5-5F51-E05E-5875D90AB9AC}"/>
              </a:ext>
            </a:extLst>
          </p:cNvPr>
          <p:cNvGrpSpPr/>
          <p:nvPr/>
        </p:nvGrpSpPr>
        <p:grpSpPr>
          <a:xfrm>
            <a:off x="660400" y="1130299"/>
            <a:ext cx="10858501" cy="5003800"/>
            <a:chOff x="660400" y="1130299"/>
            <a:chExt cx="10858501" cy="5003800"/>
          </a:xfrm>
        </p:grpSpPr>
        <p:sp>
          <p:nvSpPr>
            <p:cNvPr id="3" name="Title" descr="b7fb9b24-2bb9-4850-baa6-729897c8b812">
              <a:extLst>
                <a:ext uri="{FF2B5EF4-FFF2-40B4-BE49-F238E27FC236}">
                  <a16:creationId xmlns:a16="http://schemas.microsoft.com/office/drawing/2014/main" id="{22A90A00-D414-11AB-FEFE-6E60D610412A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4349750" cy="1132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Occupying the Critical Input Layer</a:t>
              </a:r>
              <a:endParaRPr lang="en-US" dirty="0"/>
            </a:p>
          </p:txBody>
        </p:sp>
        <p:sp>
          <p:nvSpPr>
            <p:cNvPr id="10" name="PictureMisc" descr="4ceca84f-7f38-4ff9-bc07-d6e2b6d28334">
              <a:extLst>
                <a:ext uri="{FF2B5EF4-FFF2-40B4-BE49-F238E27FC236}">
                  <a16:creationId xmlns:a16="http://schemas.microsoft.com/office/drawing/2014/main" id="{D155D28D-9809-6DEF-FD84-D8F6E65F2C81}"/>
                </a:ext>
              </a:extLst>
            </p:cNvPr>
            <p:cNvSpPr/>
            <p:nvPr/>
          </p:nvSpPr>
          <p:spPr>
            <a:xfrm>
              <a:off x="660400" y="2396340"/>
              <a:ext cx="4349750" cy="3661089"/>
            </a:xfrm>
            <a:prstGeom prst="roundRect">
              <a:avLst>
                <a:gd name="adj" fmla="val 4509"/>
              </a:avLst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 descr="23c2a044-1a19-4482-a72e-0aa4cfe0f5c0">
              <a:extLst>
                <a:ext uri="{FF2B5EF4-FFF2-40B4-BE49-F238E27FC236}">
                  <a16:creationId xmlns:a16="http://schemas.microsoft.com/office/drawing/2014/main" id="{53990423-417F-3A91-A6BA-0FBAF059529F}"/>
                </a:ext>
              </a:extLst>
            </p:cNvPr>
            <p:cNvGrpSpPr/>
            <p:nvPr/>
          </p:nvGrpSpPr>
          <p:grpSpPr>
            <a:xfrm>
              <a:off x="5683251" y="1130299"/>
              <a:ext cx="5835650" cy="1489886"/>
              <a:chOff x="6110503" y="4572000"/>
              <a:chExt cx="5408397" cy="1174949"/>
            </a:xfrm>
          </p:grpSpPr>
          <p:sp>
            <p:nvSpPr>
              <p:cNvPr id="4" name="Bullet1" descr="a5d47dd9-0bd9-4d10-a741-cbdb655b9687">
                <a:extLst>
                  <a:ext uri="{FF2B5EF4-FFF2-40B4-BE49-F238E27FC236}">
                    <a16:creationId xmlns:a16="http://schemas.microsoft.com/office/drawing/2014/main" id="{31221665-A6BC-2CAB-AC84-84B360D5784F}"/>
                  </a:ext>
                </a:extLst>
              </p:cNvPr>
              <p:cNvSpPr txBox="1"/>
              <p:nvPr/>
            </p:nvSpPr>
            <p:spPr>
              <a:xfrm>
                <a:off x="6110506" y="4572000"/>
                <a:ext cx="5408394" cy="58747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Layered Architecture</a:t>
                </a:r>
                <a:endParaRPr lang="en-US" dirty="0"/>
              </a:p>
            </p:txBody>
          </p:sp>
          <p:sp>
            <p:nvSpPr>
              <p:cNvPr id="5" name="Text1" descr="e5eb0b17-e48d-4238-90cb-a6c2f65ceff1">
                <a:extLst>
                  <a:ext uri="{FF2B5EF4-FFF2-40B4-BE49-F238E27FC236}">
                    <a16:creationId xmlns:a16="http://schemas.microsoft.com/office/drawing/2014/main" id="{EFDAB22D-3BFD-D216-38A3-2881E3F820D1}"/>
                  </a:ext>
                </a:extLst>
              </p:cNvPr>
              <p:cNvSpPr txBox="1"/>
              <p:nvPr/>
            </p:nvSpPr>
            <p:spPr>
              <a:xfrm>
                <a:off x="6110503" y="5159474"/>
                <a:ext cx="5408395" cy="5874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Within the AMAR Engine, the Scanner operates distinctly within the Input Layer, with clear separations from the Information Pool, AME Admin, and lower-level runtimes.</a:t>
                </a:r>
                <a:endParaRPr lang="en-US" dirty="0"/>
              </a:p>
            </p:txBody>
          </p:sp>
        </p:grpSp>
        <p:grpSp>
          <p:nvGrpSpPr>
            <p:cNvPr id="7" name="组合 6" descr="e13305d7-e8b8-40e6-a13a-0555f8e8d290">
              <a:extLst>
                <a:ext uri="{FF2B5EF4-FFF2-40B4-BE49-F238E27FC236}">
                  <a16:creationId xmlns:a16="http://schemas.microsoft.com/office/drawing/2014/main" id="{92604C99-ACF9-7FA3-DA1E-0563C60275B9}"/>
                </a:ext>
              </a:extLst>
            </p:cNvPr>
            <p:cNvGrpSpPr/>
            <p:nvPr/>
          </p:nvGrpSpPr>
          <p:grpSpPr>
            <a:xfrm>
              <a:off x="5683251" y="2887257"/>
              <a:ext cx="5835650" cy="1489886"/>
              <a:chOff x="6110503" y="4572000"/>
              <a:chExt cx="5408397" cy="1174949"/>
            </a:xfrm>
          </p:grpSpPr>
          <p:sp>
            <p:nvSpPr>
              <p:cNvPr id="8" name="Bullet2" descr="1044805b-8a38-4883-905d-0997a139f193">
                <a:extLst>
                  <a:ext uri="{FF2B5EF4-FFF2-40B4-BE49-F238E27FC236}">
                    <a16:creationId xmlns:a16="http://schemas.microsoft.com/office/drawing/2014/main" id="{BF173B34-5D1A-91FF-B8C4-D326C3521F77}"/>
                  </a:ext>
                </a:extLst>
              </p:cNvPr>
              <p:cNvSpPr txBox="1"/>
              <p:nvPr/>
            </p:nvSpPr>
            <p:spPr>
              <a:xfrm>
                <a:off x="6110506" y="4572000"/>
                <a:ext cx="5408394" cy="58747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Role Definition</a:t>
                </a:r>
                <a:endParaRPr lang="en-US" dirty="0"/>
              </a:p>
            </p:txBody>
          </p:sp>
          <p:sp>
            <p:nvSpPr>
              <p:cNvPr id="9" name="Text2" descr="53f6e180-0330-4d31-af98-c3fc4a6ac8fa">
                <a:extLst>
                  <a:ext uri="{FF2B5EF4-FFF2-40B4-BE49-F238E27FC236}">
                    <a16:creationId xmlns:a16="http://schemas.microsoft.com/office/drawing/2014/main" id="{C53A009F-5D97-61E3-8184-67A4D972F064}"/>
                  </a:ext>
                </a:extLst>
              </p:cNvPr>
              <p:cNvSpPr txBox="1"/>
              <p:nvPr/>
            </p:nvSpPr>
            <p:spPr>
              <a:xfrm>
                <a:off x="6110503" y="5159474"/>
                <a:ext cx="5408395" cy="5874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It is responsible for generating raw, structured information rather than finalized world structures or semantic interpretations. This strict focus maintains architectural purity.</a:t>
                </a:r>
                <a:endParaRPr lang="en-US" dirty="0"/>
              </a:p>
            </p:txBody>
          </p:sp>
        </p:grpSp>
        <p:grpSp>
          <p:nvGrpSpPr>
            <p:cNvPr id="13" name="组合 12" descr="648d7a78-072e-4b97-9c7d-17895c1d6dbd">
              <a:extLst>
                <a:ext uri="{FF2B5EF4-FFF2-40B4-BE49-F238E27FC236}">
                  <a16:creationId xmlns:a16="http://schemas.microsoft.com/office/drawing/2014/main" id="{F3B9EB84-03BF-060B-2EA1-03445DD15040}"/>
                </a:ext>
              </a:extLst>
            </p:cNvPr>
            <p:cNvGrpSpPr/>
            <p:nvPr/>
          </p:nvGrpSpPr>
          <p:grpSpPr>
            <a:xfrm>
              <a:off x="5683251" y="4644213"/>
              <a:ext cx="5835650" cy="1489886"/>
              <a:chOff x="6110503" y="4572000"/>
              <a:chExt cx="5408397" cy="1174949"/>
            </a:xfrm>
          </p:grpSpPr>
          <p:sp>
            <p:nvSpPr>
              <p:cNvPr id="14" name="Bullet3" descr="a801fd66-83b5-4f12-a4c4-c69e2fc6ffe5">
                <a:extLst>
                  <a:ext uri="{FF2B5EF4-FFF2-40B4-BE49-F238E27FC236}">
                    <a16:creationId xmlns:a16="http://schemas.microsoft.com/office/drawing/2014/main" id="{E92F50AC-A703-627D-D826-3A943B967573}"/>
                  </a:ext>
                </a:extLst>
              </p:cNvPr>
              <p:cNvSpPr txBox="1"/>
              <p:nvPr/>
            </p:nvSpPr>
            <p:spPr>
              <a:xfrm>
                <a:off x="6110506" y="4572000"/>
                <a:ext cx="5408394" cy="58747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Pathway of Data</a:t>
                </a:r>
                <a:endParaRPr lang="en-US" dirty="0"/>
              </a:p>
            </p:txBody>
          </p:sp>
          <p:sp>
            <p:nvSpPr>
              <p:cNvPr id="15" name="Text3" descr="e841a1c7-acd1-44d3-83ff-6a748e5e8f10">
                <a:extLst>
                  <a:ext uri="{FF2B5EF4-FFF2-40B4-BE49-F238E27FC236}">
                    <a16:creationId xmlns:a16="http://schemas.microsoft.com/office/drawing/2014/main" id="{7F56FDAF-DB95-A01E-9E3F-D50E21DF4DD1}"/>
                  </a:ext>
                </a:extLst>
              </p:cNvPr>
              <p:cNvSpPr txBox="1"/>
              <p:nvPr/>
            </p:nvSpPr>
            <p:spPr>
              <a:xfrm>
                <a:off x="6110503" y="5159474"/>
                <a:ext cx="5408395" cy="5874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Data flows from the Scanner (Input Layer) to the Information Pool, where it is then consumed by the AME Admin for metaclass inference and world specification.</a:t>
                </a:r>
                <a:endParaRPr lang="en-US" dirty="0"/>
              </a:p>
            </p:txBody>
          </p:sp>
        </p:grp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Engine Positioning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7c44499b-9cc0-4dc5-8b6a-7445093a0bd4.source.3.zh-Hans.pptx" descr="e4c933f7-ab8c-4442-94f3-8d1b21b0b302">
            <a:extLst>
              <a:ext uri="{FF2B5EF4-FFF2-40B4-BE49-F238E27FC236}">
                <a16:creationId xmlns:a16="http://schemas.microsoft.com/office/drawing/2014/main" id="{B35F26A9-104B-582A-7534-FC5CBA2185C4}"/>
              </a:ext>
            </a:extLst>
          </p:cNvPr>
          <p:cNvGrpSpPr/>
          <p:nvPr/>
        </p:nvGrpSpPr>
        <p:grpSpPr>
          <a:xfrm>
            <a:off x="660400" y="1130299"/>
            <a:ext cx="10858501" cy="5003801"/>
            <a:chOff x="660400" y="1130299"/>
            <a:chExt cx="10858501" cy="5003801"/>
          </a:xfrm>
        </p:grpSpPr>
        <p:sp>
          <p:nvSpPr>
            <p:cNvPr id="3" name="Title" descr="29d8c5c2-d71e-4b8a-a5e2-fa5c296449b5">
              <a:extLst>
                <a:ext uri="{FF2B5EF4-FFF2-40B4-BE49-F238E27FC236}">
                  <a16:creationId xmlns:a16="http://schemas.microsoft.com/office/drawing/2014/main" id="{7656E002-8299-2305-DB04-E8118C1692E8}"/>
                </a:ext>
              </a:extLst>
            </p:cNvPr>
            <p:cNvSpPr>
              <a:spLocks/>
            </p:cNvSpPr>
            <p:nvPr/>
          </p:nvSpPr>
          <p:spPr>
            <a:xfrm>
              <a:off x="7315200" y="1130299"/>
              <a:ext cx="4203699" cy="11641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A Modular Design for Flexibility</a:t>
              </a:r>
              <a:endParaRPr lang="en-US" dirty="0"/>
            </a:p>
          </p:txBody>
        </p:sp>
        <p:grpSp>
          <p:nvGrpSpPr>
            <p:cNvPr id="4" name="组合 3" descr="95bc8405-00dc-4fc7-b1bd-547b7616e8ac">
              <a:extLst>
                <a:ext uri="{FF2B5EF4-FFF2-40B4-BE49-F238E27FC236}">
                  <a16:creationId xmlns:a16="http://schemas.microsoft.com/office/drawing/2014/main" id="{F4B84C4A-E7B4-4B70-9075-214D2EBAE440}"/>
                </a:ext>
              </a:extLst>
            </p:cNvPr>
            <p:cNvGrpSpPr/>
            <p:nvPr/>
          </p:nvGrpSpPr>
          <p:grpSpPr>
            <a:xfrm>
              <a:off x="660400" y="1130300"/>
              <a:ext cx="6184902" cy="1342711"/>
              <a:chOff x="6411693" y="2950492"/>
              <a:chExt cx="6184902" cy="1342711"/>
            </a:xfrm>
          </p:grpSpPr>
          <p:sp>
            <p:nvSpPr>
              <p:cNvPr id="5" name="Bullet1" descr="3a739bb3-bb90-4f3c-bef9-c4aff0feb1f0">
                <a:extLst>
                  <a:ext uri="{FF2B5EF4-FFF2-40B4-BE49-F238E27FC236}">
                    <a16:creationId xmlns:a16="http://schemas.microsoft.com/office/drawing/2014/main" id="{945649FD-7427-207B-8BB3-294B90BACB2A}"/>
                  </a:ext>
                </a:extLst>
              </p:cNvPr>
              <p:cNvSpPr txBox="1"/>
              <p:nvPr/>
            </p:nvSpPr>
            <p:spPr>
              <a:xfrm>
                <a:off x="7188201" y="2950492"/>
                <a:ext cx="5408394" cy="48587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Core Algorithms: scanner-core</a:t>
                </a:r>
                <a:endParaRPr lang="en-US" dirty="0"/>
              </a:p>
            </p:txBody>
          </p:sp>
          <p:sp>
            <p:nvSpPr>
              <p:cNvPr id="6" name="Text1" descr="6208a456-470a-49ce-bad1-712f645df91a">
                <a:extLst>
                  <a:ext uri="{FF2B5EF4-FFF2-40B4-BE49-F238E27FC236}">
                    <a16:creationId xmlns:a16="http://schemas.microsoft.com/office/drawing/2014/main" id="{B1D61DD4-5F40-73AE-F697-325A38351C92}"/>
                  </a:ext>
                </a:extLst>
              </p:cNvPr>
              <p:cNvSpPr txBox="1"/>
              <p:nvPr/>
            </p:nvSpPr>
            <p:spPr>
              <a:xfrm>
                <a:off x="7188198" y="3436366"/>
                <a:ext cx="5408395" cy="8568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This is a pure spatial analysis library containing all core functionality, from 3DGS loading to relationship graph construction. It has no dependencies on other engine components.</a:t>
                </a:r>
                <a:endParaRPr lang="en-US" dirty="0"/>
              </a:p>
            </p:txBody>
          </p:sp>
          <p:sp>
            <p:nvSpPr>
              <p:cNvPr id="7" name="Number1" descr="0764ccab-3b33-4a75-a55b-0644897a02e0">
                <a:extLst>
                  <a:ext uri="{FF2B5EF4-FFF2-40B4-BE49-F238E27FC236}">
                    <a16:creationId xmlns:a16="http://schemas.microsoft.com/office/drawing/2014/main" id="{882C7E7F-9CAD-03DD-C357-C102E204EDD3}"/>
                  </a:ext>
                </a:extLst>
              </p:cNvPr>
              <p:cNvSpPr txBox="1"/>
              <p:nvPr/>
            </p:nvSpPr>
            <p:spPr>
              <a:xfrm>
                <a:off x="6411693" y="2950492"/>
                <a:ext cx="766231" cy="5778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b">
                <a:normAutofit/>
              </a:bodyPr>
              <a:lstStyle/>
              <a:p>
                <a:pPr lvl="0" algn="r" defTabSz="913765">
                  <a:buSzPct val="25000"/>
                  <a:defRPr/>
                </a:pPr>
                <a:r>
                  <a:rPr lang="en-US" altLang="zh-CN" sz="2800" b="1" dirty="0">
                    <a:cs typeface="+mn-ea"/>
                    <a:sym typeface="+mn-lt"/>
                  </a:rPr>
                  <a:t>01</a:t>
                </a:r>
                <a:endParaRPr lang="en-US" altLang="zh-CN" sz="28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 descr="7158efc3-7917-405d-a618-2a405d72346c">
              <a:extLst>
                <a:ext uri="{FF2B5EF4-FFF2-40B4-BE49-F238E27FC236}">
                  <a16:creationId xmlns:a16="http://schemas.microsoft.com/office/drawing/2014/main" id="{1EDEDEDE-D480-77BF-5F96-21335CABB489}"/>
                </a:ext>
              </a:extLst>
            </p:cNvPr>
            <p:cNvGrpSpPr/>
            <p:nvPr/>
          </p:nvGrpSpPr>
          <p:grpSpPr>
            <a:xfrm>
              <a:off x="660400" y="2960844"/>
              <a:ext cx="6184902" cy="1342711"/>
              <a:chOff x="6411693" y="2950492"/>
              <a:chExt cx="6184902" cy="1342711"/>
            </a:xfrm>
          </p:grpSpPr>
          <p:sp>
            <p:nvSpPr>
              <p:cNvPr id="9" name="Bullet2" descr="b85b29a7-a810-4a07-8777-44ccd142b719">
                <a:extLst>
                  <a:ext uri="{FF2B5EF4-FFF2-40B4-BE49-F238E27FC236}">
                    <a16:creationId xmlns:a16="http://schemas.microsoft.com/office/drawing/2014/main" id="{0332EE72-97DB-3EA9-86D3-1186C0254DD3}"/>
                  </a:ext>
                </a:extLst>
              </p:cNvPr>
              <p:cNvSpPr txBox="1"/>
              <p:nvPr/>
            </p:nvSpPr>
            <p:spPr>
              <a:xfrm>
                <a:off x="7188201" y="2950492"/>
                <a:ext cx="5408394" cy="48587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Offline Tool: scanner-cli</a:t>
                </a:r>
                <a:endParaRPr lang="en-US" dirty="0"/>
              </a:p>
            </p:txBody>
          </p:sp>
          <p:sp>
            <p:nvSpPr>
              <p:cNvPr id="10" name="Text2" descr="4fbba46b-019e-4b3c-8793-1ad552b49ddd">
                <a:extLst>
                  <a:ext uri="{FF2B5EF4-FFF2-40B4-BE49-F238E27FC236}">
                    <a16:creationId xmlns:a16="http://schemas.microsoft.com/office/drawing/2014/main" id="{76F16F93-6A15-E60F-A498-8E9268B40410}"/>
                  </a:ext>
                </a:extLst>
              </p:cNvPr>
              <p:cNvSpPr txBox="1"/>
              <p:nvPr/>
            </p:nvSpPr>
            <p:spPr>
              <a:xfrm>
                <a:off x="7188198" y="3436366"/>
                <a:ext cx="5408395" cy="8568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A command-line interface tool built on top of the core library. It provides a user-friendly way to invoke core functions, process files, and output results in binary format.</a:t>
                </a:r>
                <a:endParaRPr lang="en-US" dirty="0"/>
              </a:p>
            </p:txBody>
          </p:sp>
          <p:sp>
            <p:nvSpPr>
              <p:cNvPr id="11" name="Number2" descr="ef9b260c-c922-4810-b10c-709436ec6c35">
                <a:extLst>
                  <a:ext uri="{FF2B5EF4-FFF2-40B4-BE49-F238E27FC236}">
                    <a16:creationId xmlns:a16="http://schemas.microsoft.com/office/drawing/2014/main" id="{0DED0BDC-56C3-037E-716F-68566B4F4AC9}"/>
                  </a:ext>
                </a:extLst>
              </p:cNvPr>
              <p:cNvSpPr txBox="1"/>
              <p:nvPr/>
            </p:nvSpPr>
            <p:spPr>
              <a:xfrm>
                <a:off x="6411693" y="2950492"/>
                <a:ext cx="766231" cy="5778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b">
                <a:normAutofit/>
              </a:bodyPr>
              <a:lstStyle/>
              <a:p>
                <a:pPr lvl="0" algn="r" defTabSz="913765">
                  <a:buSzPct val="25000"/>
                  <a:defRPr/>
                </a:pPr>
                <a:r>
                  <a:rPr lang="en-US" altLang="zh-CN" sz="2800" b="1" dirty="0">
                    <a:cs typeface="+mn-ea"/>
                    <a:sym typeface="+mn-lt"/>
                  </a:rPr>
                  <a:t>02</a:t>
                </a:r>
                <a:endParaRPr lang="en-US" altLang="zh-CN" sz="28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 descr="30d421a1-13cb-4ad9-98ec-415d4fc02bc7">
              <a:extLst>
                <a:ext uri="{FF2B5EF4-FFF2-40B4-BE49-F238E27FC236}">
                  <a16:creationId xmlns:a16="http://schemas.microsoft.com/office/drawing/2014/main" id="{50AB689A-5113-24ED-5BAC-A820A03421FF}"/>
                </a:ext>
              </a:extLst>
            </p:cNvPr>
            <p:cNvGrpSpPr/>
            <p:nvPr/>
          </p:nvGrpSpPr>
          <p:grpSpPr>
            <a:xfrm>
              <a:off x="660400" y="4791389"/>
              <a:ext cx="6184902" cy="1342711"/>
              <a:chOff x="6411693" y="2950492"/>
              <a:chExt cx="6184902" cy="1342711"/>
            </a:xfrm>
          </p:grpSpPr>
          <p:sp>
            <p:nvSpPr>
              <p:cNvPr id="13" name="Bullet3" descr="cf34015f-7f4b-446e-83ad-61751a5c3510">
                <a:extLst>
                  <a:ext uri="{FF2B5EF4-FFF2-40B4-BE49-F238E27FC236}">
                    <a16:creationId xmlns:a16="http://schemas.microsoft.com/office/drawing/2014/main" id="{4EABBD1A-77E7-BE31-1B66-1466354BE708}"/>
                  </a:ext>
                </a:extLst>
              </p:cNvPr>
              <p:cNvSpPr txBox="1"/>
              <p:nvPr/>
            </p:nvSpPr>
            <p:spPr>
              <a:xfrm>
                <a:off x="7188201" y="2950492"/>
                <a:ext cx="5408394" cy="48587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lvl="0" defTabSz="913765">
                  <a:buSzPct val="25000"/>
                  <a:defRPr/>
                </a:pPr>
                <a:r>
                  <a:rPr lang="zh-CN" altLang="en-US" b="1" dirty="0">
                    <a:cs typeface="+mn-ea"/>
                    <a:sym typeface="+mn-lt"/>
                  </a:rPr>
                  <a:t>Engine Adapter: scanner-engine-adapter</a:t>
                </a:r>
                <a:endParaRPr lang="en-US" dirty="0"/>
              </a:p>
            </p:txBody>
          </p:sp>
          <p:sp>
            <p:nvSpPr>
              <p:cNvPr id="14" name="Text3" descr="751349a0-8aa0-4e96-82d8-6da801cd501a">
                <a:extLst>
                  <a:ext uri="{FF2B5EF4-FFF2-40B4-BE49-F238E27FC236}">
                    <a16:creationId xmlns:a16="http://schemas.microsoft.com/office/drawing/2014/main" id="{094D765D-AD58-6EB2-FFC4-A02058A37BF9}"/>
                  </a:ext>
                </a:extLst>
              </p:cNvPr>
              <p:cNvSpPr txBox="1"/>
              <p:nvPr/>
            </p:nvSpPr>
            <p:spPr>
              <a:xfrm>
                <a:off x="7188198" y="3436366"/>
                <a:ext cx="5408395" cy="8568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A dedicated integration component that converts the scanner's output (SpatialStructurePackage) into a format compatible with the Information Pool, injecting data directly into the AMAR Engine.</a:t>
                </a:r>
                <a:endParaRPr lang="en-US" dirty="0"/>
              </a:p>
            </p:txBody>
          </p:sp>
          <p:sp>
            <p:nvSpPr>
              <p:cNvPr id="15" name="Number3" descr="01f1afcc-4746-46fb-aa70-dd3e256ce90d">
                <a:extLst>
                  <a:ext uri="{FF2B5EF4-FFF2-40B4-BE49-F238E27FC236}">
                    <a16:creationId xmlns:a16="http://schemas.microsoft.com/office/drawing/2014/main" id="{E2425AE4-287C-1A86-7F2B-BBEAF7589994}"/>
                  </a:ext>
                </a:extLst>
              </p:cNvPr>
              <p:cNvSpPr txBox="1"/>
              <p:nvPr/>
            </p:nvSpPr>
            <p:spPr>
              <a:xfrm>
                <a:off x="6411693" y="2950492"/>
                <a:ext cx="766231" cy="57784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b">
                <a:normAutofit/>
              </a:bodyPr>
              <a:lstStyle/>
              <a:p>
                <a:pPr lvl="0" algn="r" defTabSz="913765">
                  <a:buSzPct val="25000"/>
                  <a:defRPr/>
                </a:pPr>
                <a:r>
                  <a:rPr lang="en-US" altLang="zh-CN" sz="2800" b="1" dirty="0">
                    <a:cs typeface="+mn-ea"/>
                    <a:sym typeface="+mn-lt"/>
                  </a:rPr>
                  <a:t>03</a:t>
                </a:r>
                <a:endParaRPr lang="en-US" altLang="zh-CN" sz="2800" dirty="0">
                  <a:cs typeface="+mn-ea"/>
                  <a:sym typeface="+mn-lt"/>
                </a:endParaRPr>
              </a:p>
            </p:txBody>
          </p:sp>
        </p:grpSp>
        <p:sp>
          <p:nvSpPr>
            <p:cNvPr id="16" name="PictureMisc" descr="b4e19b42-c20d-47bc-a7db-d698b01051ab">
              <a:extLst>
                <a:ext uri="{FF2B5EF4-FFF2-40B4-BE49-F238E27FC236}">
                  <a16:creationId xmlns:a16="http://schemas.microsoft.com/office/drawing/2014/main" id="{B3D8F811-9A78-F4CD-E39F-B71EA504922E}"/>
                </a:ext>
              </a:extLst>
            </p:cNvPr>
            <p:cNvSpPr/>
            <p:nvPr/>
          </p:nvSpPr>
          <p:spPr>
            <a:xfrm flipH="1">
              <a:off x="7315201" y="2473010"/>
              <a:ext cx="4203700" cy="3661089"/>
            </a:xfrm>
            <a:prstGeom prst="roundRect">
              <a:avLst>
                <a:gd name="adj" fmla="val 4509"/>
              </a:avLst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标题 1" descr="2d46f600-b9c6-48fd-8b47-68a9dc44e34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Internal Components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 descr="b66ac058-fa72-4817-8a71-87818de2380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Core Technologies</a:t>
            </a:r>
            <a:endParaRPr lang="en-US" dirty="0"/>
          </a:p>
        </p:txBody>
      </p:sp>
      <p:sp>
        <p:nvSpPr>
          <p:cNvPr id="25" name="文本占位符 24" descr="8c09cb2a-1acc-4ba7-8e06-fa10caacc27b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A detailed exploration of the key operations performed by the Scanner, from data ingestion to relationship graph construction.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445C75"/>
      </a:accent1>
      <a:accent2>
        <a:srgbClr val="FFD545"/>
      </a:accent2>
      <a:accent3>
        <a:srgbClr val="A69587"/>
      </a:accent3>
      <a:accent4>
        <a:srgbClr val="9B99B3"/>
      </a:accent4>
      <a:accent5>
        <a:srgbClr val="83AAA7"/>
      </a:accent5>
      <a:accent6>
        <a:srgbClr val="A78888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93</TotalTime>
  <Words>1460</Words>
  <Application>Microsoft Office PowerPoint</Application>
  <PresentationFormat>宽屏</PresentationFormat>
  <Paragraphs>144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Arial</vt:lpstr>
      <vt:lpstr>Designed by iSlide</vt:lpstr>
      <vt:lpstr>AME Scanner Overview</vt:lpstr>
      <vt:lpstr>Catalog</vt:lpstr>
      <vt:lpstr>Project Introduction</vt:lpstr>
      <vt:lpstr>Project Overview</vt:lpstr>
      <vt:lpstr>Strategic Value</vt:lpstr>
      <vt:lpstr>System Architecture</vt:lpstr>
      <vt:lpstr>Engine Positioning</vt:lpstr>
      <vt:lpstr>Internal Components</vt:lpstr>
      <vt:lpstr>Core Technologies</vt:lpstr>
      <vt:lpstr>Key Operations</vt:lpstr>
      <vt:lpstr>Output Data Format</vt:lpstr>
      <vt:lpstr>Design &amp; Philosophy</vt:lpstr>
      <vt:lpstr>Design Principles</vt:lpstr>
      <vt:lpstr>Strategic Importance</vt:lpstr>
      <vt:lpstr>Future &amp; Roadmap</vt:lpstr>
      <vt:lpstr>Enhancement Directions</vt:lpstr>
      <vt:lpstr>Current Status</vt:lpstr>
      <vt:lpstr>Thx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ceaser zhao</cp:lastModifiedBy>
  <cp:revision>4</cp:revision>
  <cp:lastPrinted>2026-01-16T00:00:00Z</cp:lastPrinted>
  <dcterms:created xsi:type="dcterms:W3CDTF">2026-01-16T00:00:00Z</dcterms:created>
  <dcterms:modified xsi:type="dcterms:W3CDTF">2026-02-28T07:30:23Z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e03b6bc6-2a10-407d-9a3f-c839df784584</vt:lpwstr>
  </property>
</Properties>
</file>